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5"/>
  </p:notesMasterIdLst>
  <p:sldIdLst>
    <p:sldId id="256" r:id="rId3"/>
    <p:sldId id="289"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E03"/>
    <a:srgbClr val="416F8B"/>
    <a:srgbClr val="FFFFFF"/>
    <a:srgbClr val="A2685C"/>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76" autoAdjust="0"/>
    <p:restoredTop sz="94703"/>
  </p:normalViewPr>
  <p:slideViewPr>
    <p:cSldViewPr snapToGrid="0" snapToObjects="1">
      <p:cViewPr varScale="1">
        <p:scale>
          <a:sx n="73" d="100"/>
          <a:sy n="73" d="100"/>
        </p:scale>
        <p:origin x="97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3" d="100"/>
          <a:sy n="123" d="100"/>
        </p:scale>
        <p:origin x="48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D9761-8183-4AED-A111-0E3F54A18903}"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pPr rtl="1"/>
          <a:endParaRPr lang="ar-SA"/>
        </a:p>
      </dgm:t>
    </dgm:pt>
    <dgm:pt modelId="{72D69840-2A16-4F0D-91AB-496AF4A2BC1D}">
      <dgm:prSet phldrT="[نص]" custT="1"/>
      <dgm:spPr/>
      <dgm:t>
        <a:bodyPr/>
        <a:lstStyle/>
        <a:p>
          <a:pPr rtl="1"/>
          <a:r>
            <a:rPr lang="ar-SA" sz="2400" dirty="0"/>
            <a:t>وحي الله إلى أنبيائه إما أن يكون بغير واسطة، أو بواسطة  ملك الوحي، ولا تخلو كيفية وحي المَلَكِ إلى الرسول من إحدى حالتين:</a:t>
          </a:r>
        </a:p>
      </dgm:t>
    </dgm:pt>
    <dgm:pt modelId="{E59E6540-965F-4CD0-9B6A-5A3D009C0150}" type="parTrans" cxnId="{204142AA-2CB1-4DC2-9807-4CD060886074}">
      <dgm:prSet/>
      <dgm:spPr/>
      <dgm:t>
        <a:bodyPr/>
        <a:lstStyle/>
        <a:p>
          <a:pPr rtl="1"/>
          <a:endParaRPr lang="ar-SA"/>
        </a:p>
      </dgm:t>
    </dgm:pt>
    <dgm:pt modelId="{138B327E-609E-48CB-A577-AFEE617711EE}" type="sibTrans" cxnId="{204142AA-2CB1-4DC2-9807-4CD060886074}">
      <dgm:prSet/>
      <dgm:spPr/>
      <dgm:t>
        <a:bodyPr/>
        <a:lstStyle/>
        <a:p>
          <a:pPr rtl="1"/>
          <a:endParaRPr lang="ar-SA"/>
        </a:p>
      </dgm:t>
    </dgm:pt>
    <dgm:pt modelId="{7D7D1652-974A-4601-9B09-436CDDD2B1CA}">
      <dgm:prSet phldrT="[نص]" custT="1"/>
      <dgm:spPr/>
      <dgm:t>
        <a:bodyPr/>
        <a:lstStyle/>
        <a:p>
          <a:pPr rtl="1"/>
          <a:r>
            <a:rPr lang="ar-SA" sz="2400" dirty="0">
              <a:solidFill>
                <a:srgbClr val="FFC000"/>
              </a:solidFill>
            </a:rPr>
            <a:t>الحالة الثانية: </a:t>
          </a:r>
          <a:r>
            <a:rPr lang="ar-SA" sz="2400" dirty="0"/>
            <a:t>أن يتمثل له المَلَكُ رجلًا ويأتيه في صورة بشر.</a:t>
          </a:r>
        </a:p>
      </dgm:t>
    </dgm:pt>
    <dgm:pt modelId="{84E2B383-AF66-4B55-ABEF-4C4DB7C00464}" type="parTrans" cxnId="{4B6A643D-A12B-46B3-BBDB-AA9749C38C6B}">
      <dgm:prSet/>
      <dgm:spPr/>
      <dgm:t>
        <a:bodyPr/>
        <a:lstStyle/>
        <a:p>
          <a:pPr rtl="1"/>
          <a:endParaRPr lang="ar-SA"/>
        </a:p>
      </dgm:t>
    </dgm:pt>
    <dgm:pt modelId="{77542077-1211-49E3-A4D4-0F850D0E942B}" type="sibTrans" cxnId="{4B6A643D-A12B-46B3-BBDB-AA9749C38C6B}">
      <dgm:prSet/>
      <dgm:spPr/>
      <dgm:t>
        <a:bodyPr/>
        <a:lstStyle/>
        <a:p>
          <a:pPr rtl="1"/>
          <a:endParaRPr lang="ar-SA"/>
        </a:p>
      </dgm:t>
    </dgm:pt>
    <dgm:pt modelId="{223D6246-8AB2-4178-B416-36BE8F382C92}">
      <dgm:prSet phldrT="[نص]" custT="1"/>
      <dgm:spPr/>
      <dgm:t>
        <a:bodyPr/>
        <a:lstStyle/>
        <a:p>
          <a:pPr rtl="1"/>
          <a:r>
            <a:rPr lang="ar-SA" sz="2400" dirty="0">
              <a:solidFill>
                <a:srgbClr val="FFC000"/>
              </a:solidFill>
            </a:rPr>
            <a:t>الحالة الأولى: </a:t>
          </a:r>
          <a:r>
            <a:rPr lang="ar-SA" sz="2400" dirty="0"/>
            <a:t>وهي أشده على الرسول، أن يأتيه مثل صلصلة الجرس.</a:t>
          </a:r>
        </a:p>
      </dgm:t>
    </dgm:pt>
    <dgm:pt modelId="{5E690B04-91B0-4D43-9E9A-33A4D6372294}" type="parTrans" cxnId="{9E7C8A4C-6260-4466-9359-7F8BA0435EDE}">
      <dgm:prSet/>
      <dgm:spPr/>
      <dgm:t>
        <a:bodyPr/>
        <a:lstStyle/>
        <a:p>
          <a:pPr rtl="1"/>
          <a:endParaRPr lang="ar-SA"/>
        </a:p>
      </dgm:t>
    </dgm:pt>
    <dgm:pt modelId="{A5584B37-74D2-4632-B723-B5FA997F4554}" type="sibTrans" cxnId="{9E7C8A4C-6260-4466-9359-7F8BA0435EDE}">
      <dgm:prSet/>
      <dgm:spPr/>
      <dgm:t>
        <a:bodyPr/>
        <a:lstStyle/>
        <a:p>
          <a:pPr rtl="1"/>
          <a:endParaRPr lang="ar-SA"/>
        </a:p>
      </dgm:t>
    </dgm:pt>
    <dgm:pt modelId="{B1E52EA7-1C28-448A-AE98-32283D268E28}" type="pres">
      <dgm:prSet presAssocID="{ED5D9761-8183-4AED-A111-0E3F54A18903}" presName="hierChild1" presStyleCnt="0">
        <dgm:presLayoutVars>
          <dgm:chPref val="1"/>
          <dgm:dir/>
          <dgm:animOne val="branch"/>
          <dgm:animLvl val="lvl"/>
          <dgm:resizeHandles/>
        </dgm:presLayoutVars>
      </dgm:prSet>
      <dgm:spPr/>
    </dgm:pt>
    <dgm:pt modelId="{15EF9EC1-0B89-47B4-8E41-28B4AAE300D7}" type="pres">
      <dgm:prSet presAssocID="{72D69840-2A16-4F0D-91AB-496AF4A2BC1D}" presName="hierRoot1" presStyleCnt="0"/>
      <dgm:spPr/>
    </dgm:pt>
    <dgm:pt modelId="{087864B0-F6D6-40D0-A566-838AEE6A57EC}" type="pres">
      <dgm:prSet presAssocID="{72D69840-2A16-4F0D-91AB-496AF4A2BC1D}" presName="composite" presStyleCnt="0"/>
      <dgm:spPr/>
    </dgm:pt>
    <dgm:pt modelId="{E4ABC67B-F2C4-4197-98E1-658FA4758E43}" type="pres">
      <dgm:prSet presAssocID="{72D69840-2A16-4F0D-91AB-496AF4A2BC1D}" presName="background" presStyleLbl="node0" presStyleIdx="0" presStyleCnt="1"/>
      <dgm:spPr/>
    </dgm:pt>
    <dgm:pt modelId="{49CC29BE-93EA-4769-9FF4-0B6A9FCAC651}" type="pres">
      <dgm:prSet presAssocID="{72D69840-2A16-4F0D-91AB-496AF4A2BC1D}" presName="text" presStyleLbl="fgAcc0" presStyleIdx="0" presStyleCnt="1" custScaleX="515393" custLinFactNeighborX="2716" custLinFactNeighborY="-4841">
        <dgm:presLayoutVars>
          <dgm:chPref val="3"/>
        </dgm:presLayoutVars>
      </dgm:prSet>
      <dgm:spPr/>
    </dgm:pt>
    <dgm:pt modelId="{E3F9DDCD-AE9D-44FA-AAC9-E5FE63962B6D}" type="pres">
      <dgm:prSet presAssocID="{72D69840-2A16-4F0D-91AB-496AF4A2BC1D}" presName="hierChild2" presStyleCnt="0"/>
      <dgm:spPr/>
    </dgm:pt>
    <dgm:pt modelId="{1AE35987-B361-4A24-8355-77B685062EF4}" type="pres">
      <dgm:prSet presAssocID="{84E2B383-AF66-4B55-ABEF-4C4DB7C00464}" presName="Name10" presStyleLbl="parChTrans1D2" presStyleIdx="0" presStyleCnt="2"/>
      <dgm:spPr/>
    </dgm:pt>
    <dgm:pt modelId="{85734B51-8D5F-467C-8C5E-4484E2DDDD42}" type="pres">
      <dgm:prSet presAssocID="{7D7D1652-974A-4601-9B09-436CDDD2B1CA}" presName="hierRoot2" presStyleCnt="0"/>
      <dgm:spPr/>
    </dgm:pt>
    <dgm:pt modelId="{CC079815-30CD-44E0-8FE7-98ABBC4CAE19}" type="pres">
      <dgm:prSet presAssocID="{7D7D1652-974A-4601-9B09-436CDDD2B1CA}" presName="composite2" presStyleCnt="0"/>
      <dgm:spPr/>
    </dgm:pt>
    <dgm:pt modelId="{B2234434-9E1B-4FEA-A6B0-81E0FB5EB3B0}" type="pres">
      <dgm:prSet presAssocID="{7D7D1652-974A-4601-9B09-436CDDD2B1CA}" presName="background2" presStyleLbl="node2" presStyleIdx="0" presStyleCnt="2"/>
      <dgm:spPr/>
    </dgm:pt>
    <dgm:pt modelId="{104D46D2-9A56-4591-861F-9FA18F5041A0}" type="pres">
      <dgm:prSet presAssocID="{7D7D1652-974A-4601-9B09-436CDDD2B1CA}" presName="text2" presStyleLbl="fgAcc2" presStyleIdx="0" presStyleCnt="2" custScaleX="336975">
        <dgm:presLayoutVars>
          <dgm:chPref val="3"/>
        </dgm:presLayoutVars>
      </dgm:prSet>
      <dgm:spPr/>
    </dgm:pt>
    <dgm:pt modelId="{054C9386-6050-4EB6-BB10-216BF9031F89}" type="pres">
      <dgm:prSet presAssocID="{7D7D1652-974A-4601-9B09-436CDDD2B1CA}" presName="hierChild3" presStyleCnt="0"/>
      <dgm:spPr/>
    </dgm:pt>
    <dgm:pt modelId="{5C7B3352-1701-43FC-9DFD-55B4C61C68F8}" type="pres">
      <dgm:prSet presAssocID="{5E690B04-91B0-4D43-9E9A-33A4D6372294}" presName="Name10" presStyleLbl="parChTrans1D2" presStyleIdx="1" presStyleCnt="2"/>
      <dgm:spPr/>
    </dgm:pt>
    <dgm:pt modelId="{71F25926-50EE-4147-B64F-5C2881EFCDB5}" type="pres">
      <dgm:prSet presAssocID="{223D6246-8AB2-4178-B416-36BE8F382C92}" presName="hierRoot2" presStyleCnt="0"/>
      <dgm:spPr/>
    </dgm:pt>
    <dgm:pt modelId="{4101E3BC-EFC9-4187-A491-2DFE97449231}" type="pres">
      <dgm:prSet presAssocID="{223D6246-8AB2-4178-B416-36BE8F382C92}" presName="composite2" presStyleCnt="0"/>
      <dgm:spPr/>
    </dgm:pt>
    <dgm:pt modelId="{1EF20C3A-3C10-4B9E-B5E8-82B1062E2E19}" type="pres">
      <dgm:prSet presAssocID="{223D6246-8AB2-4178-B416-36BE8F382C92}" presName="background2" presStyleLbl="node2" presStyleIdx="1" presStyleCnt="2"/>
      <dgm:spPr/>
    </dgm:pt>
    <dgm:pt modelId="{4A236C86-ED57-407A-A467-1C495821E3BF}" type="pres">
      <dgm:prSet presAssocID="{223D6246-8AB2-4178-B416-36BE8F382C92}" presName="text2" presStyleLbl="fgAcc2" presStyleIdx="1" presStyleCnt="2" custScaleX="270739">
        <dgm:presLayoutVars>
          <dgm:chPref val="3"/>
        </dgm:presLayoutVars>
      </dgm:prSet>
      <dgm:spPr/>
    </dgm:pt>
    <dgm:pt modelId="{3B057EE4-AFAB-4668-97E2-2F5055302244}" type="pres">
      <dgm:prSet presAssocID="{223D6246-8AB2-4178-B416-36BE8F382C92}" presName="hierChild3" presStyleCnt="0"/>
      <dgm:spPr/>
    </dgm:pt>
  </dgm:ptLst>
  <dgm:cxnLst>
    <dgm:cxn modelId="{E23F3A06-BB4D-448F-A2C2-ACCA8292000F}" type="presOf" srcId="{72D69840-2A16-4F0D-91AB-496AF4A2BC1D}" destId="{49CC29BE-93EA-4769-9FF4-0B6A9FCAC651}" srcOrd="0" destOrd="0" presId="urn:microsoft.com/office/officeart/2005/8/layout/hierarchy1"/>
    <dgm:cxn modelId="{C9D36B1D-73EA-46BB-915C-C074E21D76CA}" type="presOf" srcId="{5E690B04-91B0-4D43-9E9A-33A4D6372294}" destId="{5C7B3352-1701-43FC-9DFD-55B4C61C68F8}" srcOrd="0" destOrd="0" presId="urn:microsoft.com/office/officeart/2005/8/layout/hierarchy1"/>
    <dgm:cxn modelId="{894E5432-CE3E-4C45-9550-CDFFC29B202E}" type="presOf" srcId="{223D6246-8AB2-4178-B416-36BE8F382C92}" destId="{4A236C86-ED57-407A-A467-1C495821E3BF}" srcOrd="0" destOrd="0" presId="urn:microsoft.com/office/officeart/2005/8/layout/hierarchy1"/>
    <dgm:cxn modelId="{4B6A643D-A12B-46B3-BBDB-AA9749C38C6B}" srcId="{72D69840-2A16-4F0D-91AB-496AF4A2BC1D}" destId="{7D7D1652-974A-4601-9B09-436CDDD2B1CA}" srcOrd="0" destOrd="0" parTransId="{84E2B383-AF66-4B55-ABEF-4C4DB7C00464}" sibTransId="{77542077-1211-49E3-A4D4-0F850D0E942B}"/>
    <dgm:cxn modelId="{9E7C8A4C-6260-4466-9359-7F8BA0435EDE}" srcId="{72D69840-2A16-4F0D-91AB-496AF4A2BC1D}" destId="{223D6246-8AB2-4178-B416-36BE8F382C92}" srcOrd="1" destOrd="0" parTransId="{5E690B04-91B0-4D43-9E9A-33A4D6372294}" sibTransId="{A5584B37-74D2-4632-B723-B5FA997F4554}"/>
    <dgm:cxn modelId="{4BC91788-058E-407B-8250-4956FDD629A3}" type="presOf" srcId="{7D7D1652-974A-4601-9B09-436CDDD2B1CA}" destId="{104D46D2-9A56-4591-861F-9FA18F5041A0}" srcOrd="0" destOrd="0" presId="urn:microsoft.com/office/officeart/2005/8/layout/hierarchy1"/>
    <dgm:cxn modelId="{3D5CD299-3301-4099-BD07-1A09F8CD50F7}" type="presOf" srcId="{ED5D9761-8183-4AED-A111-0E3F54A18903}" destId="{B1E52EA7-1C28-448A-AE98-32283D268E28}" srcOrd="0" destOrd="0" presId="urn:microsoft.com/office/officeart/2005/8/layout/hierarchy1"/>
    <dgm:cxn modelId="{204142AA-2CB1-4DC2-9807-4CD060886074}" srcId="{ED5D9761-8183-4AED-A111-0E3F54A18903}" destId="{72D69840-2A16-4F0D-91AB-496AF4A2BC1D}" srcOrd="0" destOrd="0" parTransId="{E59E6540-965F-4CD0-9B6A-5A3D009C0150}" sibTransId="{138B327E-609E-48CB-A577-AFEE617711EE}"/>
    <dgm:cxn modelId="{5DF2C9F3-ADBE-4D50-A82E-F10CE69EB04A}" type="presOf" srcId="{84E2B383-AF66-4B55-ABEF-4C4DB7C00464}" destId="{1AE35987-B361-4A24-8355-77B685062EF4}" srcOrd="0" destOrd="0" presId="urn:microsoft.com/office/officeart/2005/8/layout/hierarchy1"/>
    <dgm:cxn modelId="{4328B342-2EFF-4366-8A80-C7612573B53C}" type="presParOf" srcId="{B1E52EA7-1C28-448A-AE98-32283D268E28}" destId="{15EF9EC1-0B89-47B4-8E41-28B4AAE300D7}" srcOrd="0" destOrd="0" presId="urn:microsoft.com/office/officeart/2005/8/layout/hierarchy1"/>
    <dgm:cxn modelId="{0F8A35CC-36B1-458F-A774-A07F4098DDF3}" type="presParOf" srcId="{15EF9EC1-0B89-47B4-8E41-28B4AAE300D7}" destId="{087864B0-F6D6-40D0-A566-838AEE6A57EC}" srcOrd="0" destOrd="0" presId="urn:microsoft.com/office/officeart/2005/8/layout/hierarchy1"/>
    <dgm:cxn modelId="{08493B54-1564-4554-A895-B75918F20185}" type="presParOf" srcId="{087864B0-F6D6-40D0-A566-838AEE6A57EC}" destId="{E4ABC67B-F2C4-4197-98E1-658FA4758E43}" srcOrd="0" destOrd="0" presId="urn:microsoft.com/office/officeart/2005/8/layout/hierarchy1"/>
    <dgm:cxn modelId="{78C68A52-0E09-4EA9-A4CB-343BAD23E2C3}" type="presParOf" srcId="{087864B0-F6D6-40D0-A566-838AEE6A57EC}" destId="{49CC29BE-93EA-4769-9FF4-0B6A9FCAC651}" srcOrd="1" destOrd="0" presId="urn:microsoft.com/office/officeart/2005/8/layout/hierarchy1"/>
    <dgm:cxn modelId="{CF27BAFD-3574-4E64-AE89-B5E400DE7319}" type="presParOf" srcId="{15EF9EC1-0B89-47B4-8E41-28B4AAE300D7}" destId="{E3F9DDCD-AE9D-44FA-AAC9-E5FE63962B6D}" srcOrd="1" destOrd="0" presId="urn:microsoft.com/office/officeart/2005/8/layout/hierarchy1"/>
    <dgm:cxn modelId="{B152F98A-E662-4E95-96A2-EF849C57A832}" type="presParOf" srcId="{E3F9DDCD-AE9D-44FA-AAC9-E5FE63962B6D}" destId="{1AE35987-B361-4A24-8355-77B685062EF4}" srcOrd="0" destOrd="0" presId="urn:microsoft.com/office/officeart/2005/8/layout/hierarchy1"/>
    <dgm:cxn modelId="{38BCD2CC-DAA9-49E4-B8AA-417DACCCD64E}" type="presParOf" srcId="{E3F9DDCD-AE9D-44FA-AAC9-E5FE63962B6D}" destId="{85734B51-8D5F-467C-8C5E-4484E2DDDD42}" srcOrd="1" destOrd="0" presId="urn:microsoft.com/office/officeart/2005/8/layout/hierarchy1"/>
    <dgm:cxn modelId="{C712DE21-0F29-4FB7-90D0-B7DB3E749274}" type="presParOf" srcId="{85734B51-8D5F-467C-8C5E-4484E2DDDD42}" destId="{CC079815-30CD-44E0-8FE7-98ABBC4CAE19}" srcOrd="0" destOrd="0" presId="urn:microsoft.com/office/officeart/2005/8/layout/hierarchy1"/>
    <dgm:cxn modelId="{DEAB8FD8-4F8D-4CF3-95E2-C326FC5CBCA6}" type="presParOf" srcId="{CC079815-30CD-44E0-8FE7-98ABBC4CAE19}" destId="{B2234434-9E1B-4FEA-A6B0-81E0FB5EB3B0}" srcOrd="0" destOrd="0" presId="urn:microsoft.com/office/officeart/2005/8/layout/hierarchy1"/>
    <dgm:cxn modelId="{D97C726B-D7BE-4387-8D44-7C8E570589BB}" type="presParOf" srcId="{CC079815-30CD-44E0-8FE7-98ABBC4CAE19}" destId="{104D46D2-9A56-4591-861F-9FA18F5041A0}" srcOrd="1" destOrd="0" presId="urn:microsoft.com/office/officeart/2005/8/layout/hierarchy1"/>
    <dgm:cxn modelId="{95FB75BD-661C-49C0-A912-153B8995AD7F}" type="presParOf" srcId="{85734B51-8D5F-467C-8C5E-4484E2DDDD42}" destId="{054C9386-6050-4EB6-BB10-216BF9031F89}" srcOrd="1" destOrd="0" presId="urn:microsoft.com/office/officeart/2005/8/layout/hierarchy1"/>
    <dgm:cxn modelId="{E0AFD57E-5293-4630-8D1E-7D3BE103CC7A}" type="presParOf" srcId="{E3F9DDCD-AE9D-44FA-AAC9-E5FE63962B6D}" destId="{5C7B3352-1701-43FC-9DFD-55B4C61C68F8}" srcOrd="2" destOrd="0" presId="urn:microsoft.com/office/officeart/2005/8/layout/hierarchy1"/>
    <dgm:cxn modelId="{0B633B21-910F-4186-BF81-33DA69E9B056}" type="presParOf" srcId="{E3F9DDCD-AE9D-44FA-AAC9-E5FE63962B6D}" destId="{71F25926-50EE-4147-B64F-5C2881EFCDB5}" srcOrd="3" destOrd="0" presId="urn:microsoft.com/office/officeart/2005/8/layout/hierarchy1"/>
    <dgm:cxn modelId="{482C7D3A-5F91-4D08-8ECE-9F575BE75F4D}" type="presParOf" srcId="{71F25926-50EE-4147-B64F-5C2881EFCDB5}" destId="{4101E3BC-EFC9-4187-A491-2DFE97449231}" srcOrd="0" destOrd="0" presId="urn:microsoft.com/office/officeart/2005/8/layout/hierarchy1"/>
    <dgm:cxn modelId="{139E37C6-52E1-4D81-81FB-AF01A17D37B2}" type="presParOf" srcId="{4101E3BC-EFC9-4187-A491-2DFE97449231}" destId="{1EF20C3A-3C10-4B9E-B5E8-82B1062E2E19}" srcOrd="0" destOrd="0" presId="urn:microsoft.com/office/officeart/2005/8/layout/hierarchy1"/>
    <dgm:cxn modelId="{A7BDE1DA-892C-4FB8-8DBF-034FCFF4D1D4}" type="presParOf" srcId="{4101E3BC-EFC9-4187-A491-2DFE97449231}" destId="{4A236C86-ED57-407A-A467-1C495821E3BF}" srcOrd="1" destOrd="0" presId="urn:microsoft.com/office/officeart/2005/8/layout/hierarchy1"/>
    <dgm:cxn modelId="{6C68FB13-9EB0-4305-BB08-90D7883ADE1A}" type="presParOf" srcId="{71F25926-50EE-4147-B64F-5C2881EFCDB5}" destId="{3B057EE4-AFAB-4668-97E2-2F50553022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1607E-FE89-4098-8FA5-DC3D306BEE4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SA"/>
        </a:p>
      </dgm:t>
    </dgm:pt>
    <dgm:pt modelId="{28BEFD71-F09E-4B5C-A9F8-A83459FF7862}">
      <dgm:prSet phldrT="[نص]" custT="1">
        <dgm:style>
          <a:lnRef idx="3">
            <a:schemeClr val="lt1"/>
          </a:lnRef>
          <a:fillRef idx="1">
            <a:schemeClr val="accent2"/>
          </a:fillRef>
          <a:effectRef idx="1">
            <a:schemeClr val="accent2"/>
          </a:effectRef>
          <a:fontRef idx="minor">
            <a:schemeClr val="lt1"/>
          </a:fontRef>
        </dgm:style>
      </dgm:prSet>
      <dgm:spPr>
        <a:ln>
          <a:solidFill>
            <a:schemeClr val="accent1"/>
          </a:solidFill>
        </a:ln>
      </dgm:spPr>
      <dgm:t>
        <a:bodyPr/>
        <a:lstStyle/>
        <a:p>
          <a:pPr rtl="1"/>
          <a:r>
            <a:rPr lang="ar-SA" sz="3200" dirty="0">
              <a:solidFill>
                <a:schemeClr val="accent1"/>
              </a:solidFill>
            </a:rPr>
            <a:t>أول</a:t>
          </a:r>
          <a:r>
            <a:rPr lang="ar-SA" sz="3200" dirty="0"/>
            <a:t>اً: </a:t>
          </a:r>
          <a:r>
            <a:rPr lang="ar-SA" sz="2400" dirty="0"/>
            <a:t>أقرب ما قيل في تعداد السور المكية والمدنية إلى الصحة، أن المدني عشرون سورة هي:</a:t>
          </a:r>
        </a:p>
      </dgm:t>
    </dgm:pt>
    <dgm:pt modelId="{4D32C34A-39E4-4A32-9932-086C4494D20F}" type="parTrans" cxnId="{71412376-585C-4B60-BE92-C0972D65853F}">
      <dgm:prSet/>
      <dgm:spPr/>
      <dgm:t>
        <a:bodyPr/>
        <a:lstStyle/>
        <a:p>
          <a:pPr rtl="1"/>
          <a:endParaRPr lang="ar-SA"/>
        </a:p>
      </dgm:t>
    </dgm:pt>
    <dgm:pt modelId="{5CD49300-DEFB-49B4-BC39-DF3D566FC196}" type="sibTrans" cxnId="{71412376-585C-4B60-BE92-C0972D65853F}">
      <dgm:prSet/>
      <dgm:spPr/>
      <dgm:t>
        <a:bodyPr/>
        <a:lstStyle/>
        <a:p>
          <a:pPr rtl="1"/>
          <a:endParaRPr lang="ar-SA"/>
        </a:p>
      </dgm:t>
    </dgm:pt>
    <dgm:pt modelId="{4F59869B-26B2-41FE-83E8-126DDD131B95}">
      <dgm:prSet phldrT="[نص]" custT="1">
        <dgm:style>
          <a:lnRef idx="2">
            <a:schemeClr val="accent2">
              <a:shade val="15000"/>
            </a:schemeClr>
          </a:lnRef>
          <a:fillRef idx="1">
            <a:schemeClr val="accent2"/>
          </a:fillRef>
          <a:effectRef idx="0">
            <a:schemeClr val="accent2"/>
          </a:effectRef>
          <a:fontRef idx="minor">
            <a:schemeClr val="lt1"/>
          </a:fontRef>
        </dgm:style>
      </dgm:prSet>
      <dgm:spPr>
        <a:ln>
          <a:solidFill>
            <a:schemeClr val="accent1"/>
          </a:solidFill>
        </a:ln>
      </dgm:spPr>
      <dgm:t>
        <a:bodyPr/>
        <a:lstStyle/>
        <a:p>
          <a:pPr rtl="1"/>
          <a:r>
            <a:rPr lang="ar-SA" sz="2400" dirty="0"/>
            <a:t>1- البقرة. 2- آل عمران. 3- النساء.4- المائدة. 5- الأنفال. 6- التوبة.7- النور. 8- الأحزاب. 9- محمد.10- الفتح. 11- الحجرات. 12- الحديد.13- المجادلة. 14- الحشر. 15- الممتحنة.16- الجمعة. 17- المنافقون. 18- الطلاق.19- التحريم. 20- النصر.</a:t>
          </a:r>
        </a:p>
      </dgm:t>
    </dgm:pt>
    <dgm:pt modelId="{AF15B8DB-3752-421E-B581-913BA0D695E2}" type="parTrans" cxnId="{161BC829-BBDB-4457-A24A-11429BCA2EF6}">
      <dgm:prSet/>
      <dgm:spPr/>
      <dgm:t>
        <a:bodyPr/>
        <a:lstStyle/>
        <a:p>
          <a:pPr rtl="1"/>
          <a:endParaRPr lang="ar-SA"/>
        </a:p>
      </dgm:t>
    </dgm:pt>
    <dgm:pt modelId="{B9B2407D-FC32-441D-B99F-24463D213F19}" type="sibTrans" cxnId="{161BC829-BBDB-4457-A24A-11429BCA2EF6}">
      <dgm:prSet/>
      <dgm:spPr/>
      <dgm:t>
        <a:bodyPr/>
        <a:lstStyle/>
        <a:p>
          <a:pPr rtl="1"/>
          <a:endParaRPr lang="ar-SA"/>
        </a:p>
      </dgm:t>
    </dgm:pt>
    <dgm:pt modelId="{CDE37F83-7964-4415-959F-EBA463DEA4BC}" type="pres">
      <dgm:prSet presAssocID="{4D31607E-FE89-4098-8FA5-DC3D306BEE4F}" presName="diagram" presStyleCnt="0">
        <dgm:presLayoutVars>
          <dgm:chPref val="1"/>
          <dgm:dir val="rev"/>
          <dgm:animOne val="branch"/>
          <dgm:animLvl val="lvl"/>
          <dgm:resizeHandles val="exact"/>
        </dgm:presLayoutVars>
      </dgm:prSet>
      <dgm:spPr/>
    </dgm:pt>
    <dgm:pt modelId="{CAD915F2-467F-4630-BAAC-6F9BA3BCFEA8}" type="pres">
      <dgm:prSet presAssocID="{28BEFD71-F09E-4B5C-A9F8-A83459FF7862}" presName="root1" presStyleCnt="0"/>
      <dgm:spPr/>
    </dgm:pt>
    <dgm:pt modelId="{B39C7CD2-0723-41B2-8C76-F1BEC8B30BDE}" type="pres">
      <dgm:prSet presAssocID="{28BEFD71-F09E-4B5C-A9F8-A83459FF7862}" presName="LevelOneTextNode" presStyleLbl="node0" presStyleIdx="0" presStyleCnt="1" custScaleX="183529" custScaleY="868980" custLinFactNeighborX="-9986" custLinFactNeighborY="20685">
        <dgm:presLayoutVars>
          <dgm:chPref val="3"/>
        </dgm:presLayoutVars>
      </dgm:prSet>
      <dgm:spPr/>
    </dgm:pt>
    <dgm:pt modelId="{D5352762-A9DD-4A0D-A66D-8C51147437C2}" type="pres">
      <dgm:prSet presAssocID="{28BEFD71-F09E-4B5C-A9F8-A83459FF7862}" presName="level2hierChild" presStyleCnt="0"/>
      <dgm:spPr/>
    </dgm:pt>
    <dgm:pt modelId="{A982DA15-0AA3-4D44-AEF9-E47B34BFE042}" type="pres">
      <dgm:prSet presAssocID="{AF15B8DB-3752-421E-B581-913BA0D695E2}" presName="conn2-1" presStyleLbl="parChTrans1D2" presStyleIdx="0" presStyleCnt="1"/>
      <dgm:spPr/>
    </dgm:pt>
    <dgm:pt modelId="{1B0E9A91-9FF1-4443-89B2-52CB34FA5A91}" type="pres">
      <dgm:prSet presAssocID="{AF15B8DB-3752-421E-B581-913BA0D695E2}" presName="connTx" presStyleLbl="parChTrans1D2" presStyleIdx="0" presStyleCnt="1"/>
      <dgm:spPr/>
    </dgm:pt>
    <dgm:pt modelId="{04C812C3-3728-491A-8B0E-360EAE7A844B}" type="pres">
      <dgm:prSet presAssocID="{4F59869B-26B2-41FE-83E8-126DDD131B95}" presName="root2" presStyleCnt="0"/>
      <dgm:spPr/>
    </dgm:pt>
    <dgm:pt modelId="{FA43342A-17B4-41C6-B1A2-3BDCFF1248CD}" type="pres">
      <dgm:prSet presAssocID="{4F59869B-26B2-41FE-83E8-126DDD131B95}" presName="LevelTwoTextNode" presStyleLbl="node2" presStyleIdx="0" presStyleCnt="1" custScaleX="397125" custScaleY="1230792" custLinFactNeighborX="33282" custLinFactNeighborY="0">
        <dgm:presLayoutVars>
          <dgm:chPref val="3"/>
        </dgm:presLayoutVars>
      </dgm:prSet>
      <dgm:spPr/>
    </dgm:pt>
    <dgm:pt modelId="{D0B6444B-E01A-444B-91B2-765EAB28F231}" type="pres">
      <dgm:prSet presAssocID="{4F59869B-26B2-41FE-83E8-126DDD131B95}" presName="level3hierChild" presStyleCnt="0"/>
      <dgm:spPr/>
    </dgm:pt>
  </dgm:ptLst>
  <dgm:cxnLst>
    <dgm:cxn modelId="{161BC829-BBDB-4457-A24A-11429BCA2EF6}" srcId="{28BEFD71-F09E-4B5C-A9F8-A83459FF7862}" destId="{4F59869B-26B2-41FE-83E8-126DDD131B95}" srcOrd="0" destOrd="0" parTransId="{AF15B8DB-3752-421E-B581-913BA0D695E2}" sibTransId="{B9B2407D-FC32-441D-B99F-24463D213F19}"/>
    <dgm:cxn modelId="{625D8546-65F5-4A6A-841B-E239840FCE03}" type="presOf" srcId="{4D31607E-FE89-4098-8FA5-DC3D306BEE4F}" destId="{CDE37F83-7964-4415-959F-EBA463DEA4BC}" srcOrd="0" destOrd="0" presId="urn:microsoft.com/office/officeart/2005/8/layout/hierarchy2"/>
    <dgm:cxn modelId="{71412376-585C-4B60-BE92-C0972D65853F}" srcId="{4D31607E-FE89-4098-8FA5-DC3D306BEE4F}" destId="{28BEFD71-F09E-4B5C-A9F8-A83459FF7862}" srcOrd="0" destOrd="0" parTransId="{4D32C34A-39E4-4A32-9932-086C4494D20F}" sibTransId="{5CD49300-DEFB-49B4-BC39-DF3D566FC196}"/>
    <dgm:cxn modelId="{72E2BB7E-FA47-4C50-8CA6-90EC1156CC67}" type="presOf" srcId="{AF15B8DB-3752-421E-B581-913BA0D695E2}" destId="{A982DA15-0AA3-4D44-AEF9-E47B34BFE042}" srcOrd="0" destOrd="0" presId="urn:microsoft.com/office/officeart/2005/8/layout/hierarchy2"/>
    <dgm:cxn modelId="{A3D5549E-1705-42BC-AEC9-99FCA8868014}" type="presOf" srcId="{28BEFD71-F09E-4B5C-A9F8-A83459FF7862}" destId="{B39C7CD2-0723-41B2-8C76-F1BEC8B30BDE}" srcOrd="0" destOrd="0" presId="urn:microsoft.com/office/officeart/2005/8/layout/hierarchy2"/>
    <dgm:cxn modelId="{64F328BC-33A0-4E62-810B-625147B6A3CF}" type="presOf" srcId="{AF15B8DB-3752-421E-B581-913BA0D695E2}" destId="{1B0E9A91-9FF1-4443-89B2-52CB34FA5A91}" srcOrd="1" destOrd="0" presId="urn:microsoft.com/office/officeart/2005/8/layout/hierarchy2"/>
    <dgm:cxn modelId="{A29934FD-1F25-4613-B43F-82231BD2C694}" type="presOf" srcId="{4F59869B-26B2-41FE-83E8-126DDD131B95}" destId="{FA43342A-17B4-41C6-B1A2-3BDCFF1248CD}" srcOrd="0" destOrd="0" presId="urn:microsoft.com/office/officeart/2005/8/layout/hierarchy2"/>
    <dgm:cxn modelId="{92CAB58D-F269-48F5-A0FA-ACAE1193269B}" type="presParOf" srcId="{CDE37F83-7964-4415-959F-EBA463DEA4BC}" destId="{CAD915F2-467F-4630-BAAC-6F9BA3BCFEA8}" srcOrd="0" destOrd="0" presId="urn:microsoft.com/office/officeart/2005/8/layout/hierarchy2"/>
    <dgm:cxn modelId="{69EED308-D2CA-49B1-B38E-CA575C3472A3}" type="presParOf" srcId="{CAD915F2-467F-4630-BAAC-6F9BA3BCFEA8}" destId="{B39C7CD2-0723-41B2-8C76-F1BEC8B30BDE}" srcOrd="0" destOrd="0" presId="urn:microsoft.com/office/officeart/2005/8/layout/hierarchy2"/>
    <dgm:cxn modelId="{5B935940-EB49-4D0A-8FB7-127305B48EF4}" type="presParOf" srcId="{CAD915F2-467F-4630-BAAC-6F9BA3BCFEA8}" destId="{D5352762-A9DD-4A0D-A66D-8C51147437C2}" srcOrd="1" destOrd="0" presId="urn:microsoft.com/office/officeart/2005/8/layout/hierarchy2"/>
    <dgm:cxn modelId="{7166057E-E005-4E10-8D64-A633B420A0B8}" type="presParOf" srcId="{D5352762-A9DD-4A0D-A66D-8C51147437C2}" destId="{A982DA15-0AA3-4D44-AEF9-E47B34BFE042}" srcOrd="0" destOrd="0" presId="urn:microsoft.com/office/officeart/2005/8/layout/hierarchy2"/>
    <dgm:cxn modelId="{12609447-18DA-4DC0-8FA2-C4396BA06491}" type="presParOf" srcId="{A982DA15-0AA3-4D44-AEF9-E47B34BFE042}" destId="{1B0E9A91-9FF1-4443-89B2-52CB34FA5A91}" srcOrd="0" destOrd="0" presId="urn:microsoft.com/office/officeart/2005/8/layout/hierarchy2"/>
    <dgm:cxn modelId="{723F117E-9CC1-4679-9ABC-EAAC21B9354D}" type="presParOf" srcId="{D5352762-A9DD-4A0D-A66D-8C51147437C2}" destId="{04C812C3-3728-491A-8B0E-360EAE7A844B}" srcOrd="1" destOrd="0" presId="urn:microsoft.com/office/officeart/2005/8/layout/hierarchy2"/>
    <dgm:cxn modelId="{C5827A3F-13F6-42A9-AF0D-A99934286185}" type="presParOf" srcId="{04C812C3-3728-491A-8B0E-360EAE7A844B}" destId="{FA43342A-17B4-41C6-B1A2-3BDCFF1248CD}" srcOrd="0" destOrd="0" presId="urn:microsoft.com/office/officeart/2005/8/layout/hierarchy2"/>
    <dgm:cxn modelId="{41C8CE1C-1FD1-4E07-8653-71EDFD19342D}" type="presParOf" srcId="{04C812C3-3728-491A-8B0E-360EAE7A844B}" destId="{D0B6444B-E01A-444B-91B2-765EAB28F23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B3352-1701-43FC-9DFD-55B4C61C68F8}">
      <dsp:nvSpPr>
        <dsp:cNvPr id="0" name=""/>
        <dsp:cNvSpPr/>
      </dsp:nvSpPr>
      <dsp:spPr>
        <a:xfrm>
          <a:off x="4881389" y="810019"/>
          <a:ext cx="2370859" cy="431023"/>
        </a:xfrm>
        <a:custGeom>
          <a:avLst/>
          <a:gdLst/>
          <a:ahLst/>
          <a:cxnLst/>
          <a:rect l="0" t="0" r="0" b="0"/>
          <a:pathLst>
            <a:path>
              <a:moveTo>
                <a:pt x="0" y="0"/>
              </a:moveTo>
              <a:lnTo>
                <a:pt x="0" y="306854"/>
              </a:lnTo>
              <a:lnTo>
                <a:pt x="2370859" y="306854"/>
              </a:lnTo>
              <a:lnTo>
                <a:pt x="2370859" y="43102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35987-B361-4A24-8355-77B685062EF4}">
      <dsp:nvSpPr>
        <dsp:cNvPr id="0" name=""/>
        <dsp:cNvSpPr/>
      </dsp:nvSpPr>
      <dsp:spPr>
        <a:xfrm>
          <a:off x="2881620" y="810019"/>
          <a:ext cx="1999768" cy="431023"/>
        </a:xfrm>
        <a:custGeom>
          <a:avLst/>
          <a:gdLst/>
          <a:ahLst/>
          <a:cxnLst/>
          <a:rect l="0" t="0" r="0" b="0"/>
          <a:pathLst>
            <a:path>
              <a:moveTo>
                <a:pt x="1999768" y="0"/>
              </a:moveTo>
              <a:lnTo>
                <a:pt x="1999768" y="306854"/>
              </a:lnTo>
              <a:lnTo>
                <a:pt x="0" y="306854"/>
              </a:lnTo>
              <a:lnTo>
                <a:pt x="0" y="43102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BC67B-F2C4-4197-98E1-658FA4758E43}">
      <dsp:nvSpPr>
        <dsp:cNvPr id="0" name=""/>
        <dsp:cNvSpPr/>
      </dsp:nvSpPr>
      <dsp:spPr>
        <a:xfrm>
          <a:off x="1427334" y="-41107"/>
          <a:ext cx="6908110" cy="851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C29BE-93EA-4769-9FF4-0B6A9FCAC651}">
      <dsp:nvSpPr>
        <dsp:cNvPr id="0" name=""/>
        <dsp:cNvSpPr/>
      </dsp:nvSpPr>
      <dsp:spPr>
        <a:xfrm>
          <a:off x="1576262" y="100374"/>
          <a:ext cx="6908110" cy="8511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t>وحي الله إلى أنبيائه إما أن يكون بغير واسطة، أو بواسطة  ملك الوحي، ولا تخلو كيفية وحي المَلَكِ إلى الرسول من إحدى حالتين:</a:t>
          </a:r>
        </a:p>
      </dsp:txBody>
      <dsp:txXfrm>
        <a:off x="1601191" y="125303"/>
        <a:ext cx="6858252" cy="801269"/>
      </dsp:txXfrm>
    </dsp:sp>
    <dsp:sp modelId="{B2234434-9E1B-4FEA-A6B0-81E0FB5EB3B0}">
      <dsp:nvSpPr>
        <dsp:cNvPr id="0" name=""/>
        <dsp:cNvSpPr/>
      </dsp:nvSpPr>
      <dsp:spPr>
        <a:xfrm>
          <a:off x="623285" y="1241043"/>
          <a:ext cx="4516670" cy="851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D46D2-9A56-4591-861F-9FA18F5041A0}">
      <dsp:nvSpPr>
        <dsp:cNvPr id="0" name=""/>
        <dsp:cNvSpPr/>
      </dsp:nvSpPr>
      <dsp:spPr>
        <a:xfrm>
          <a:off x="772214" y="1382525"/>
          <a:ext cx="4516670" cy="8511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rgbClr val="FFC000"/>
              </a:solidFill>
            </a:rPr>
            <a:t>الحالة الثانية: </a:t>
          </a:r>
          <a:r>
            <a:rPr lang="ar-SA" sz="2400" kern="1200" dirty="0"/>
            <a:t>أن يتمثل له المَلَكُ رجلًا ويأتيه في صورة بشر.</a:t>
          </a:r>
        </a:p>
      </dsp:txBody>
      <dsp:txXfrm>
        <a:off x="797143" y="1407454"/>
        <a:ext cx="4466812" cy="801269"/>
      </dsp:txXfrm>
    </dsp:sp>
    <dsp:sp modelId="{1EF20C3A-3C10-4B9E-B5E8-82B1062E2E19}">
      <dsp:nvSpPr>
        <dsp:cNvPr id="0" name=""/>
        <dsp:cNvSpPr/>
      </dsp:nvSpPr>
      <dsp:spPr>
        <a:xfrm>
          <a:off x="5437813" y="1241043"/>
          <a:ext cx="3628871" cy="851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36C86-ED57-407A-A467-1C495821E3BF}">
      <dsp:nvSpPr>
        <dsp:cNvPr id="0" name=""/>
        <dsp:cNvSpPr/>
      </dsp:nvSpPr>
      <dsp:spPr>
        <a:xfrm>
          <a:off x="5586742" y="1382525"/>
          <a:ext cx="3628871" cy="8511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rgbClr val="FFC000"/>
              </a:solidFill>
            </a:rPr>
            <a:t>الحالة الأولى: </a:t>
          </a:r>
          <a:r>
            <a:rPr lang="ar-SA" sz="2400" kern="1200" dirty="0"/>
            <a:t>وهي أشده على الرسول، أن يأتيه مثل صلصلة الجرس.</a:t>
          </a:r>
        </a:p>
      </dsp:txBody>
      <dsp:txXfrm>
        <a:off x="5611671" y="1407454"/>
        <a:ext cx="3579013" cy="801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C7CD2-0723-41B2-8C76-F1BEC8B30BDE}">
      <dsp:nvSpPr>
        <dsp:cNvPr id="0" name=""/>
        <dsp:cNvSpPr/>
      </dsp:nvSpPr>
      <dsp:spPr>
        <a:xfrm>
          <a:off x="3119181" y="957696"/>
          <a:ext cx="1337820" cy="3167181"/>
        </a:xfrm>
        <a:prstGeom prst="roundRect">
          <a:avLst>
            <a:gd name="adj" fmla="val 10000"/>
          </a:avLst>
        </a:prstGeom>
        <a:solidFill>
          <a:schemeClr val="accent2"/>
        </a:solidFill>
        <a:ln w="19050" cap="flat" cmpd="sng" algn="ctr">
          <a:solidFill>
            <a:schemeClr val="accen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accent1"/>
              </a:solidFill>
            </a:rPr>
            <a:t>أول</a:t>
          </a:r>
          <a:r>
            <a:rPr lang="ar-SA" sz="3200" kern="1200" dirty="0"/>
            <a:t>اً: </a:t>
          </a:r>
          <a:r>
            <a:rPr lang="ar-SA" sz="2400" kern="1200" dirty="0"/>
            <a:t>أقرب ما قيل في تعداد السور المكية والمدنية إلى الصحة، أن المدني عشرون سورة هي:</a:t>
          </a:r>
        </a:p>
      </dsp:txBody>
      <dsp:txXfrm>
        <a:off x="3158364" y="996879"/>
        <a:ext cx="1259454" cy="3088815"/>
      </dsp:txXfrm>
    </dsp:sp>
    <dsp:sp modelId="{A982DA15-0AA3-4D44-AEF9-E47B34BFE042}">
      <dsp:nvSpPr>
        <dsp:cNvPr id="0" name=""/>
        <dsp:cNvSpPr/>
      </dsp:nvSpPr>
      <dsp:spPr>
        <a:xfrm rot="17252123">
          <a:off x="3091559" y="2496940"/>
          <a:ext cx="79064" cy="13302"/>
        </a:xfrm>
        <a:custGeom>
          <a:avLst/>
          <a:gdLst/>
          <a:ahLst/>
          <a:cxnLst/>
          <a:rect l="0" t="0" r="0" b="0"/>
          <a:pathLst>
            <a:path>
              <a:moveTo>
                <a:pt x="0" y="6651"/>
              </a:moveTo>
              <a:lnTo>
                <a:pt x="79064" y="66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129115" y="2501614"/>
        <a:ext cx="3953" cy="3953"/>
      </dsp:txXfrm>
    </dsp:sp>
    <dsp:sp modelId="{FA43342A-17B4-41C6-B1A2-3BDCFF1248CD}">
      <dsp:nvSpPr>
        <dsp:cNvPr id="0" name=""/>
        <dsp:cNvSpPr/>
      </dsp:nvSpPr>
      <dsp:spPr>
        <a:xfrm>
          <a:off x="248191" y="222955"/>
          <a:ext cx="2894811" cy="4485881"/>
        </a:xfrm>
        <a:prstGeom prst="roundRect">
          <a:avLst>
            <a:gd name="adj" fmla="val 10000"/>
          </a:avLst>
        </a:prstGeom>
        <a:solidFill>
          <a:schemeClr val="accent2"/>
        </a:solidFill>
        <a:ln w="12700" cap="flat" cmpd="sng" algn="ctr">
          <a:solidFill>
            <a:schemeClr val="accent1"/>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1- البقرة. 2- آل عمران. 3- النساء.4- المائدة. 5- الأنفال. 6- التوبة.7- النور. 8- الأحزاب. 9- محمد.10- الفتح. 11- الحجرات. 12- الحديد.13- المجادلة. 14- الحشر. 15- الممتحنة.16- الجمعة. 17- المنافقون. 18- الطلاق.19- التحريم. 20- النصر.</a:t>
          </a:r>
        </a:p>
      </dsp:txBody>
      <dsp:txXfrm>
        <a:off x="332977" y="307741"/>
        <a:ext cx="2725239" cy="43163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1EB68-4A03-F142-8208-DF076D65B22E}" type="datetimeFigureOut">
              <a:rPr lang="en-PK" smtClean="0"/>
              <a:t>10/10/2023</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9C09F-A7C6-CB4C-9CFD-179A743BBD80}" type="slidenum">
              <a:rPr lang="en-PK" smtClean="0"/>
              <a:t>‹#›</a:t>
            </a:fld>
            <a:endParaRPr lang="en-PK"/>
          </a:p>
        </p:txBody>
      </p:sp>
    </p:spTree>
    <p:extLst>
      <p:ext uri="{BB962C8B-B14F-4D97-AF65-F5344CB8AC3E}">
        <p14:creationId xmlns:p14="http://schemas.microsoft.com/office/powerpoint/2010/main" val="270333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a:p>
        </p:txBody>
      </p:sp>
      <p:sp>
        <p:nvSpPr>
          <p:cNvPr id="4" name="Slide Number Placeholder 3"/>
          <p:cNvSpPr>
            <a:spLocks noGrp="1"/>
          </p:cNvSpPr>
          <p:nvPr>
            <p:ph type="sldNum" sz="quarter" idx="5"/>
          </p:nvPr>
        </p:nvSpPr>
        <p:spPr/>
        <p:txBody>
          <a:bodyPr/>
          <a:lstStyle/>
          <a:p>
            <a:fld id="{5329C09F-A7C6-CB4C-9CFD-179A743BBD80}" type="slidenum">
              <a:rPr lang="en-PK" smtClean="0"/>
              <a:t>1</a:t>
            </a:fld>
            <a:endParaRPr lang="en-PK"/>
          </a:p>
        </p:txBody>
      </p:sp>
    </p:spTree>
    <p:extLst>
      <p:ext uri="{BB962C8B-B14F-4D97-AF65-F5344CB8AC3E}">
        <p14:creationId xmlns:p14="http://schemas.microsoft.com/office/powerpoint/2010/main" val="421417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6A9E-97B0-1625-DE5C-80DF05AB6582}"/>
              </a:ext>
            </a:extLst>
          </p:cNvPr>
          <p:cNvSpPr>
            <a:spLocks noGrp="1"/>
          </p:cNvSpPr>
          <p:nvPr>
            <p:ph type="ctrTitle" hasCustomPrompt="1"/>
          </p:nvPr>
        </p:nvSpPr>
        <p:spPr>
          <a:xfrm>
            <a:off x="1524000" y="2375852"/>
            <a:ext cx="9144000" cy="682050"/>
          </a:xfrm>
          <a:prstGeom prst="rect">
            <a:avLst/>
          </a:prstGeom>
        </p:spPr>
        <p:txBody>
          <a:bodyPr anchor="b"/>
          <a:lstStyle>
            <a:lvl1pPr algn="ctr">
              <a:defRPr lang="ar-SA" sz="4400" b="1" i="0" smtClean="0">
                <a:effectLst/>
                <a:latin typeface="Dubai" panose="020B0503030403030204" pitchFamily="34" charset="-78"/>
                <a:cs typeface="Dubai" panose="020B0503030403030204" pitchFamily="34" charset="-78"/>
              </a:defRPr>
            </a:lvl1pPr>
          </a:lstStyle>
          <a:p>
            <a:r>
              <a:rPr lang="ar-SA" b="0" i="0" dirty="0">
                <a:solidFill>
                  <a:srgbClr val="202124"/>
                </a:solidFill>
                <a:effectLst/>
                <a:latin typeface="arial" panose="020B0604020202020204" pitchFamily="34" charset="0"/>
              </a:rPr>
              <a:t>انقر لتحرير أسلوب العنوان العربي</a:t>
            </a:r>
          </a:p>
        </p:txBody>
      </p:sp>
      <p:sp>
        <p:nvSpPr>
          <p:cNvPr id="3" name="Subtitle 2">
            <a:extLst>
              <a:ext uri="{FF2B5EF4-FFF2-40B4-BE49-F238E27FC236}">
                <a16:creationId xmlns:a16="http://schemas.microsoft.com/office/drawing/2014/main" id="{63FAFF1C-A643-4BD2-C005-05501D9C7B14}"/>
              </a:ext>
            </a:extLst>
          </p:cNvPr>
          <p:cNvSpPr>
            <a:spLocks noGrp="1"/>
          </p:cNvSpPr>
          <p:nvPr>
            <p:ph type="subTitle" idx="1" hasCustomPrompt="1"/>
          </p:nvPr>
        </p:nvSpPr>
        <p:spPr>
          <a:xfrm>
            <a:off x="1524000" y="3171885"/>
            <a:ext cx="9144000" cy="682049"/>
          </a:xfrm>
          <a:prstGeom prst="rect">
            <a:avLst/>
          </a:prstGeom>
        </p:spPr>
        <p:txBody>
          <a:bodyPr/>
          <a:lstStyle>
            <a:lvl1pPr marL="0" indent="0" algn="ctr">
              <a:buNone/>
              <a:defRPr sz="4000" b="0">
                <a:latin typeface="Libre Baskervill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English subtitle style</a:t>
            </a:r>
            <a:endParaRPr lang="en-PK" dirty="0"/>
          </a:p>
        </p:txBody>
      </p:sp>
      <p:pic>
        <p:nvPicPr>
          <p:cNvPr id="7" name="Picture 6">
            <a:extLst>
              <a:ext uri="{FF2B5EF4-FFF2-40B4-BE49-F238E27FC236}">
                <a16:creationId xmlns:a16="http://schemas.microsoft.com/office/drawing/2014/main" id="{16ACDC8D-E86A-F71A-BB2B-F4EF6114306E}"/>
              </a:ext>
            </a:extLst>
          </p:cNvPr>
          <p:cNvPicPr>
            <a:picLocks noChangeAspect="1"/>
          </p:cNvPicPr>
          <p:nvPr userDrawn="1"/>
        </p:nvPicPr>
        <p:blipFill>
          <a:blip r:embed="rId2"/>
          <a:stretch>
            <a:fillRect/>
          </a:stretch>
        </p:blipFill>
        <p:spPr>
          <a:xfrm>
            <a:off x="4761388" y="1120682"/>
            <a:ext cx="2669223" cy="891763"/>
          </a:xfrm>
          <a:prstGeom prst="rect">
            <a:avLst/>
          </a:prstGeom>
        </p:spPr>
      </p:pic>
      <p:sp>
        <p:nvSpPr>
          <p:cNvPr id="11" name="Text Placeholder 10">
            <a:extLst>
              <a:ext uri="{FF2B5EF4-FFF2-40B4-BE49-F238E27FC236}">
                <a16:creationId xmlns:a16="http://schemas.microsoft.com/office/drawing/2014/main" id="{A3194760-4404-D194-0709-BA5745321F9B}"/>
              </a:ext>
            </a:extLst>
          </p:cNvPr>
          <p:cNvSpPr>
            <a:spLocks noGrp="1"/>
          </p:cNvSpPr>
          <p:nvPr>
            <p:ph type="body" sz="quarter" idx="11" hasCustomPrompt="1"/>
          </p:nvPr>
        </p:nvSpPr>
        <p:spPr>
          <a:xfrm>
            <a:off x="1524000" y="4450757"/>
            <a:ext cx="9144000" cy="446405"/>
          </a:xfrm>
          <a:prstGeom prst="rect">
            <a:avLst/>
          </a:prstGeom>
        </p:spPr>
        <p:txBody>
          <a:bodyPr/>
          <a:lstStyle>
            <a:lvl1pPr marL="0" indent="0" algn="ctr">
              <a:buNone/>
              <a:defRPr sz="2400">
                <a:latin typeface="Libre Baskerville"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edit to course level</a:t>
            </a:r>
            <a:endParaRPr lang="en-PK" dirty="0"/>
          </a:p>
        </p:txBody>
      </p:sp>
      <p:cxnSp>
        <p:nvCxnSpPr>
          <p:cNvPr id="13" name="Straight Connector 12">
            <a:extLst>
              <a:ext uri="{FF2B5EF4-FFF2-40B4-BE49-F238E27FC236}">
                <a16:creationId xmlns:a16="http://schemas.microsoft.com/office/drawing/2014/main" id="{FB6BDC58-6879-D8C6-9724-220F530FA5C4}"/>
              </a:ext>
            </a:extLst>
          </p:cNvPr>
          <p:cNvCxnSpPr/>
          <p:nvPr userDrawn="1"/>
        </p:nvCxnSpPr>
        <p:spPr>
          <a:xfrm>
            <a:off x="1524000" y="5314950"/>
            <a:ext cx="9144000" cy="0"/>
          </a:xfrm>
          <a:prstGeom prst="line">
            <a:avLst/>
          </a:prstGeom>
          <a:ln w="12700">
            <a:solidFill>
              <a:srgbClr val="FEAE03"/>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33466338-1A8D-89E6-CF9E-8001FC122FE2}"/>
              </a:ext>
            </a:extLst>
          </p:cNvPr>
          <p:cNvSpPr>
            <a:spLocks noGrp="1"/>
          </p:cNvSpPr>
          <p:nvPr>
            <p:ph type="body" sz="quarter" idx="12" hasCustomPrompt="1"/>
          </p:nvPr>
        </p:nvSpPr>
        <p:spPr>
          <a:xfrm>
            <a:off x="1524000" y="5509536"/>
            <a:ext cx="9144000" cy="446405"/>
          </a:xfrm>
          <a:prstGeom prst="rect">
            <a:avLst/>
          </a:prstGeom>
        </p:spPr>
        <p:txBody>
          <a:bodyPr/>
          <a:lstStyle>
            <a:lvl1pPr marL="0" indent="0" algn="ctr">
              <a:buNone/>
              <a:defRPr lang="en-GB" smtClean="0">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algn="ctr"/>
            <a:r>
              <a:rPr lang="en-GB" dirty="0" err="1">
                <a:solidFill>
                  <a:srgbClr val="272526"/>
                </a:solidFill>
                <a:effectLst/>
                <a:latin typeface="Libre Baskerville" panose="02000000000000000000" pitchFamily="2" charset="0"/>
              </a:rPr>
              <a:t>SeekersGuidance.org</a:t>
            </a:r>
            <a:endParaRPr lang="en-GB" dirty="0">
              <a:solidFill>
                <a:srgbClr val="272526"/>
              </a:solidFill>
              <a:effectLst/>
              <a:latin typeface="Libre Baskerville" panose="02000000000000000000" pitchFamily="2" charset="0"/>
            </a:endParaRPr>
          </a:p>
        </p:txBody>
      </p:sp>
      <p:pic>
        <p:nvPicPr>
          <p:cNvPr id="15" name="Picture 14">
            <a:extLst>
              <a:ext uri="{FF2B5EF4-FFF2-40B4-BE49-F238E27FC236}">
                <a16:creationId xmlns:a16="http://schemas.microsoft.com/office/drawing/2014/main" id="{4FACB42D-1329-B930-B9E2-DAB0DBD348D1}"/>
              </a:ext>
            </a:extLst>
          </p:cNvPr>
          <p:cNvPicPr>
            <a:picLocks noChangeAspect="1"/>
          </p:cNvPicPr>
          <p:nvPr userDrawn="1"/>
        </p:nvPicPr>
        <p:blipFill>
          <a:blip r:embed="rId3"/>
          <a:stretch>
            <a:fillRect/>
          </a:stretch>
        </p:blipFill>
        <p:spPr>
          <a:xfrm>
            <a:off x="5367655" y="6129197"/>
            <a:ext cx="1456690" cy="261105"/>
          </a:xfrm>
          <a:prstGeom prst="rect">
            <a:avLst/>
          </a:prstGeom>
        </p:spPr>
      </p:pic>
      <p:sp>
        <p:nvSpPr>
          <p:cNvPr id="8" name="Text Placeholder 7">
            <a:extLst>
              <a:ext uri="{FF2B5EF4-FFF2-40B4-BE49-F238E27FC236}">
                <a16:creationId xmlns:a16="http://schemas.microsoft.com/office/drawing/2014/main" id="{4B090A90-AA6D-271E-71B7-43841162849D}"/>
              </a:ext>
            </a:extLst>
          </p:cNvPr>
          <p:cNvSpPr>
            <a:spLocks noGrp="1"/>
          </p:cNvSpPr>
          <p:nvPr>
            <p:ph type="body" sz="quarter" idx="13" hasCustomPrompt="1"/>
          </p:nvPr>
        </p:nvSpPr>
        <p:spPr>
          <a:xfrm>
            <a:off x="1524000" y="3854450"/>
            <a:ext cx="9144000" cy="534988"/>
          </a:xfrm>
          <a:prstGeom prst="rect">
            <a:avLst/>
          </a:prstGeom>
        </p:spPr>
        <p:txBody>
          <a:bodyPr/>
          <a:lstStyle>
            <a:lvl1pPr marL="0" indent="0" algn="ctr">
              <a:buNone/>
              <a:defRPr sz="2400">
                <a:latin typeface="Libre Baskerville" panose="02000000000000000000" pitchFamily="2" charset="0"/>
              </a:defRPr>
            </a:lvl1pPr>
          </a:lstStyle>
          <a:p>
            <a:pPr lvl="0"/>
            <a:r>
              <a:rPr lang="en-GB" dirty="0"/>
              <a:t>Click edit to course track</a:t>
            </a:r>
            <a:endParaRPr lang="en-PK" dirty="0"/>
          </a:p>
        </p:txBody>
      </p:sp>
    </p:spTree>
    <p:extLst>
      <p:ext uri="{BB962C8B-B14F-4D97-AF65-F5344CB8AC3E}">
        <p14:creationId xmlns:p14="http://schemas.microsoft.com/office/powerpoint/2010/main" val="18170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AR&amp;EN title, Subtitle &amp; Body Text_Ligth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l">
              <a:buNone/>
              <a:defRPr sz="4400" b="1">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1030"/>
            <a:ext cx="11491912" cy="652721"/>
          </a:xfrm>
          <a:prstGeom prst="rect">
            <a:avLst/>
          </a:prstGeom>
        </p:spPr>
        <p:txBody>
          <a:bodyPr/>
          <a:lstStyle>
            <a:lvl1pPr marL="0" indent="0" algn="l">
              <a:buNone/>
              <a:defRPr sz="36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Arabic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3500438"/>
            <a:ext cx="11491912" cy="2555128"/>
          </a:xfrm>
          <a:prstGeom prst="rect">
            <a:avLst/>
          </a:prstGeom>
        </p:spPr>
        <p:txBody>
          <a:bodyPr/>
          <a:lstStyle>
            <a:lvl1pPr marL="0" indent="0" algn="l">
              <a:buNone/>
              <a:defRPr sz="2400">
                <a:latin typeface="Libre Baskerville" panose="02000000000000000000" pitchFamily="2" charset="0"/>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2014538"/>
            <a:ext cx="11491912" cy="652721"/>
          </a:xfrm>
          <a:prstGeom prst="rect">
            <a:avLst/>
          </a:prstGeom>
        </p:spPr>
        <p:txBody>
          <a:bodyPr/>
          <a:lstStyle>
            <a:lvl1pPr marL="0" indent="0">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2757488"/>
            <a:ext cx="11491912" cy="652721"/>
          </a:xfrm>
          <a:prstGeom prst="rect">
            <a:avLst/>
          </a:prstGeom>
        </p:spPr>
        <p:txBody>
          <a:bodyPr/>
          <a:lstStyle>
            <a:lvl1pPr marL="0" indent="0">
              <a:buNone/>
              <a:defRPr sz="32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Subtitle</a:t>
            </a:r>
            <a:endParaRPr lang="en-PK" dirty="0"/>
          </a:p>
        </p:txBody>
      </p:sp>
    </p:spTree>
    <p:extLst>
      <p:ext uri="{BB962C8B-B14F-4D97-AF65-F5344CB8AC3E}">
        <p14:creationId xmlns:p14="http://schemas.microsoft.com/office/powerpoint/2010/main" val="427116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AR&amp;EN title, Subtitle &amp; Body Text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l">
              <a:buNone/>
              <a:defRPr sz="4400" b="1">
                <a:solidFill>
                  <a:schemeClr val="bg1"/>
                </a:solidFill>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169430"/>
            <a:ext cx="11491912" cy="652721"/>
          </a:xfrm>
          <a:prstGeom prst="rect">
            <a:avLst/>
          </a:prstGeom>
        </p:spPr>
        <p:txBody>
          <a:bodyPr/>
          <a:lstStyle>
            <a:lvl1pPr marL="0" indent="0" algn="l">
              <a:buNone/>
              <a:defRPr sz="36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Arabic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3500438"/>
            <a:ext cx="11491912" cy="2555128"/>
          </a:xfrm>
          <a:prstGeom prst="rect">
            <a:avLst/>
          </a:prstGeom>
        </p:spPr>
        <p:txBody>
          <a:bodyPr/>
          <a:lstStyle>
            <a:lvl1pPr marL="0" indent="0" algn="l">
              <a:buNone/>
              <a:defRPr sz="2400">
                <a:solidFill>
                  <a:schemeClr val="bg1"/>
                </a:solidFill>
                <a:latin typeface="Libre Baskerville" panose="02000000000000000000" pitchFamily="2" charset="0"/>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2014538"/>
            <a:ext cx="11491912" cy="652721"/>
          </a:xfrm>
          <a:prstGeom prst="rect">
            <a:avLst/>
          </a:prstGeom>
        </p:spPr>
        <p:txBody>
          <a:bodyPr/>
          <a:lstStyle>
            <a:lvl1pPr marL="0" indent="0">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2757488"/>
            <a:ext cx="11491912" cy="652721"/>
          </a:xfrm>
          <a:prstGeom prst="rect">
            <a:avLst/>
          </a:prstGeom>
        </p:spPr>
        <p:txBody>
          <a:bodyPr/>
          <a:lstStyle>
            <a:lvl1pPr marL="0" indent="0">
              <a:buNone/>
              <a:defRPr sz="32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Subtitle</a:t>
            </a:r>
            <a:endParaRPr lang="en-PK" dirty="0"/>
          </a:p>
        </p:txBody>
      </p:sp>
    </p:spTree>
    <p:extLst>
      <p:ext uri="{BB962C8B-B14F-4D97-AF65-F5344CB8AC3E}">
        <p14:creationId xmlns:p14="http://schemas.microsoft.com/office/powerpoint/2010/main" val="4221995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 Section Devider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516573"/>
            <a:ext cx="11492284" cy="652720"/>
          </a:xfrm>
          <a:prstGeom prst="rect">
            <a:avLst/>
          </a:prstGeom>
        </p:spPr>
        <p:txBody>
          <a:bodyPr/>
          <a:lstStyle>
            <a:lvl1pPr marL="0" indent="0" algn="ctr">
              <a:buNone/>
              <a:defRPr sz="4400" b="1">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5339263"/>
            <a:ext cx="11491912" cy="652721"/>
          </a:xfrm>
          <a:prstGeom prst="rect">
            <a:avLst/>
          </a:prstGeom>
        </p:spPr>
        <p:txBody>
          <a:bodyPr/>
          <a:lstStyle>
            <a:lvl1pPr marL="0" indent="0" algn="ctr">
              <a:buNone/>
              <a:defRPr sz="36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Arabic subtitle text styles</a:t>
            </a:r>
            <a:endParaRPr lang="en-PK" dirty="0"/>
          </a:p>
        </p:txBody>
      </p:sp>
    </p:spTree>
    <p:extLst>
      <p:ext uri="{BB962C8B-B14F-4D97-AF65-F5344CB8AC3E}">
        <p14:creationId xmlns:p14="http://schemas.microsoft.com/office/powerpoint/2010/main" val="2018541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R Section Devider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516573"/>
            <a:ext cx="11492284" cy="652720"/>
          </a:xfrm>
          <a:prstGeom prst="rect">
            <a:avLst/>
          </a:prstGeom>
        </p:spPr>
        <p:txBody>
          <a:bodyPr/>
          <a:lstStyle>
            <a:lvl1pPr marL="0" indent="0" algn="ctr">
              <a:buNone/>
              <a:defRPr sz="4400" b="1">
                <a:solidFill>
                  <a:schemeClr val="bg1"/>
                </a:solidFill>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5339263"/>
            <a:ext cx="11491912" cy="652721"/>
          </a:xfrm>
          <a:prstGeom prst="rect">
            <a:avLst/>
          </a:prstGeom>
        </p:spPr>
        <p:txBody>
          <a:bodyPr/>
          <a:lstStyle>
            <a:lvl1pPr marL="0" indent="0" algn="ctr">
              <a:buNone/>
              <a:defRPr sz="36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Arabic subtitle text styles</a:t>
            </a:r>
            <a:endParaRPr lang="en-PK" dirty="0"/>
          </a:p>
        </p:txBody>
      </p:sp>
    </p:spTree>
    <p:extLst>
      <p:ext uri="{BB962C8B-B14F-4D97-AF65-F5344CB8AC3E}">
        <p14:creationId xmlns:p14="http://schemas.microsoft.com/office/powerpoint/2010/main" val="214843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Section Devider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68838"/>
            <a:ext cx="11491912" cy="652721"/>
          </a:xfrm>
          <a:prstGeom prst="rect">
            <a:avLst/>
          </a:prstGeom>
        </p:spPr>
        <p:txBody>
          <a:bodyPr/>
          <a:lstStyle>
            <a:lvl1pPr marL="0" indent="0" algn="ctr">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5411788"/>
            <a:ext cx="11491912" cy="652721"/>
          </a:xfrm>
          <a:prstGeom prst="rect">
            <a:avLst/>
          </a:prstGeom>
        </p:spPr>
        <p:txBody>
          <a:bodyPr/>
          <a:lstStyle>
            <a:lvl1pPr marL="0" indent="0" algn="ctr">
              <a:buNone/>
              <a:defRPr sz="32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Subtitle</a:t>
            </a:r>
            <a:endParaRPr lang="en-PK" dirty="0"/>
          </a:p>
        </p:txBody>
      </p:sp>
    </p:spTree>
    <p:extLst>
      <p:ext uri="{BB962C8B-B14F-4D97-AF65-F5344CB8AC3E}">
        <p14:creationId xmlns:p14="http://schemas.microsoft.com/office/powerpoint/2010/main" val="140293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Section Devider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68838"/>
            <a:ext cx="11491912" cy="652721"/>
          </a:xfrm>
          <a:prstGeom prst="rect">
            <a:avLst/>
          </a:prstGeom>
        </p:spPr>
        <p:txBody>
          <a:bodyPr/>
          <a:lstStyle>
            <a:lvl1pPr marL="0" indent="0" algn="ctr">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5411788"/>
            <a:ext cx="11491912" cy="652721"/>
          </a:xfrm>
          <a:prstGeom prst="rect">
            <a:avLst/>
          </a:prstGeom>
        </p:spPr>
        <p:txBody>
          <a:bodyPr/>
          <a:lstStyle>
            <a:lvl1pPr marL="0" indent="0" algn="ctr">
              <a:buNone/>
              <a:defRPr sz="32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Subtitle</a:t>
            </a:r>
            <a:endParaRPr lang="en-PK" dirty="0"/>
          </a:p>
        </p:txBody>
      </p:sp>
    </p:spTree>
    <p:extLst>
      <p:ext uri="{BB962C8B-B14F-4D97-AF65-F5344CB8AC3E}">
        <p14:creationId xmlns:p14="http://schemas.microsoft.com/office/powerpoint/2010/main" val="197239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ntre Title &amp; Left text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1293453"/>
            <a:ext cx="11491912" cy="4811014"/>
          </a:xfrm>
          <a:prstGeom prst="rect">
            <a:avLst/>
          </a:prstGeom>
        </p:spPr>
        <p:txBody>
          <a:bodyPr/>
          <a:lstStyle>
            <a:lvl1pPr marL="0" indent="0" algn="l">
              <a:buNone/>
              <a:defRPr sz="24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Tree>
    <p:extLst>
      <p:ext uri="{BB962C8B-B14F-4D97-AF65-F5344CB8AC3E}">
        <p14:creationId xmlns:p14="http://schemas.microsoft.com/office/powerpoint/2010/main" val="374457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re Title &amp; Left text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1293453"/>
            <a:ext cx="11491912" cy="4811014"/>
          </a:xfrm>
          <a:prstGeom prst="rect">
            <a:avLst/>
          </a:prstGeom>
        </p:spPr>
        <p:txBody>
          <a:bodyPr/>
          <a:lstStyle>
            <a:lvl1pPr marL="0" indent="0" algn="l">
              <a:buNone/>
              <a:defRPr sz="24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Tree>
    <p:extLst>
      <p:ext uri="{BB962C8B-B14F-4D97-AF65-F5344CB8AC3E}">
        <p14:creationId xmlns:p14="http://schemas.microsoft.com/office/powerpoint/2010/main" val="303573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ingual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1293453"/>
            <a:ext cx="5557837" cy="4811014"/>
          </a:xfrm>
          <a:prstGeom prst="rect">
            <a:avLst/>
          </a:prstGeom>
        </p:spPr>
        <p:txBody>
          <a:bodyPr/>
          <a:lstStyle>
            <a:lvl1pPr marL="0" indent="0" algn="l">
              <a:buNone/>
              <a:defRPr sz="24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3" name="Text Placeholder 2">
            <a:extLst>
              <a:ext uri="{FF2B5EF4-FFF2-40B4-BE49-F238E27FC236}">
                <a16:creationId xmlns:a16="http://schemas.microsoft.com/office/drawing/2014/main" id="{350C42A1-2593-4B36-9E5A-1AA6015ED34A}"/>
              </a:ext>
            </a:extLst>
          </p:cNvPr>
          <p:cNvSpPr>
            <a:spLocks noGrp="1"/>
          </p:cNvSpPr>
          <p:nvPr>
            <p:ph type="body" sz="quarter" idx="15" hasCustomPrompt="1"/>
          </p:nvPr>
        </p:nvSpPr>
        <p:spPr>
          <a:xfrm>
            <a:off x="6349758" y="1293453"/>
            <a:ext cx="5553073" cy="4810125"/>
          </a:xfrm>
          <a:prstGeom prst="rect">
            <a:avLst/>
          </a:prstGeom>
        </p:spPr>
        <p:txBody>
          <a:bodyPr/>
          <a:lstStyle>
            <a:lvl1pPr marL="0" indent="0" algn="r">
              <a:buNone/>
              <a:defRPr>
                <a:latin typeface="Dubai" panose="020B0503030403030204" pitchFamily="34" charset="-78"/>
                <a:cs typeface="Dubai" panose="020B0503030403030204" pitchFamily="34" charset="-78"/>
              </a:defRPr>
            </a:lvl1pPr>
            <a:lvl2pPr marL="457200" indent="0" algn="r">
              <a:buNone/>
              <a:defRPr>
                <a:latin typeface="Dubai" panose="020B0503030403030204" pitchFamily="34" charset="-78"/>
                <a:cs typeface="Dubai" panose="020B0503030403030204" pitchFamily="34" charset="-78"/>
              </a:defRPr>
            </a:lvl2pPr>
            <a:lvl3pPr marL="914400" indent="0" algn="r">
              <a:buNone/>
              <a:defRPr>
                <a:latin typeface="Dubai" panose="020B0503030403030204" pitchFamily="34" charset="-78"/>
                <a:cs typeface="Dubai" panose="020B0503030403030204" pitchFamily="34" charset="-78"/>
              </a:defRPr>
            </a:lvl3pPr>
            <a:lvl4pPr marL="1371600" indent="0" algn="r">
              <a:buNone/>
              <a:defRPr>
                <a:latin typeface="Dubai" panose="020B0503030403030204" pitchFamily="34" charset="-78"/>
                <a:cs typeface="Dubai" panose="020B0503030403030204" pitchFamily="34" charset="-78"/>
              </a:defRPr>
            </a:lvl4pPr>
            <a:lvl5pPr marL="1828800" indent="0" algn="r">
              <a:buNone/>
              <a:defRPr>
                <a:latin typeface="Dubai" panose="020B0503030403030204" pitchFamily="34" charset="-78"/>
                <a:cs typeface="Dubai" panose="020B0503030403030204" pitchFamily="34" charset="-78"/>
              </a:defRPr>
            </a:lvl5pPr>
          </a:lstStyle>
          <a:p>
            <a:pPr lvl="0"/>
            <a:r>
              <a:rPr lang="en-GB" dirty="0"/>
              <a:t>Click to edit Arabic text</a:t>
            </a:r>
            <a:endParaRPr lang="en-PK" dirty="0"/>
          </a:p>
        </p:txBody>
      </p:sp>
    </p:spTree>
    <p:extLst>
      <p:ext uri="{BB962C8B-B14F-4D97-AF65-F5344CB8AC3E}">
        <p14:creationId xmlns:p14="http://schemas.microsoft.com/office/powerpoint/2010/main" val="2036719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ingual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1293453"/>
            <a:ext cx="5557837" cy="4811014"/>
          </a:xfrm>
          <a:prstGeom prst="rect">
            <a:avLst/>
          </a:prstGeom>
        </p:spPr>
        <p:txBody>
          <a:bodyPr/>
          <a:lstStyle>
            <a:lvl1pPr marL="0" indent="0" algn="l">
              <a:buNone/>
              <a:defRPr sz="24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3" name="Text Placeholder 2">
            <a:extLst>
              <a:ext uri="{FF2B5EF4-FFF2-40B4-BE49-F238E27FC236}">
                <a16:creationId xmlns:a16="http://schemas.microsoft.com/office/drawing/2014/main" id="{350C42A1-2593-4B36-9E5A-1AA6015ED34A}"/>
              </a:ext>
            </a:extLst>
          </p:cNvPr>
          <p:cNvSpPr>
            <a:spLocks noGrp="1"/>
          </p:cNvSpPr>
          <p:nvPr>
            <p:ph type="body" sz="quarter" idx="15" hasCustomPrompt="1"/>
          </p:nvPr>
        </p:nvSpPr>
        <p:spPr>
          <a:xfrm>
            <a:off x="6349758" y="1293453"/>
            <a:ext cx="5553073" cy="4810125"/>
          </a:xfrm>
          <a:prstGeom prst="rect">
            <a:avLst/>
          </a:prstGeom>
        </p:spPr>
        <p:txBody>
          <a:bodyPr/>
          <a:lstStyle>
            <a:lvl1pPr marL="0" indent="0" algn="r">
              <a:buNone/>
              <a:defRPr>
                <a:solidFill>
                  <a:schemeClr val="bg1"/>
                </a:solidFill>
                <a:latin typeface="Dubai" panose="020B0503030403030204" pitchFamily="34" charset="-78"/>
                <a:cs typeface="Dubai" panose="020B0503030403030204" pitchFamily="34" charset="-78"/>
              </a:defRPr>
            </a:lvl1pPr>
            <a:lvl2pPr marL="457200" indent="0" algn="r">
              <a:buNone/>
              <a:defRPr>
                <a:latin typeface="Dubai" panose="020B0503030403030204" pitchFamily="34" charset="-78"/>
                <a:cs typeface="Dubai" panose="020B0503030403030204" pitchFamily="34" charset="-78"/>
              </a:defRPr>
            </a:lvl2pPr>
            <a:lvl3pPr marL="914400" indent="0" algn="r">
              <a:buNone/>
              <a:defRPr>
                <a:latin typeface="Dubai" panose="020B0503030403030204" pitchFamily="34" charset="-78"/>
                <a:cs typeface="Dubai" panose="020B0503030403030204" pitchFamily="34" charset="-78"/>
              </a:defRPr>
            </a:lvl3pPr>
            <a:lvl4pPr marL="1371600" indent="0" algn="r">
              <a:buNone/>
              <a:defRPr>
                <a:latin typeface="Dubai" panose="020B0503030403030204" pitchFamily="34" charset="-78"/>
                <a:cs typeface="Dubai" panose="020B0503030403030204" pitchFamily="34" charset="-78"/>
              </a:defRPr>
            </a:lvl4pPr>
            <a:lvl5pPr marL="1828800" indent="0" algn="r">
              <a:buNone/>
              <a:defRPr>
                <a:latin typeface="Dubai" panose="020B0503030403030204" pitchFamily="34" charset="-78"/>
                <a:cs typeface="Dubai" panose="020B0503030403030204" pitchFamily="34" charset="-78"/>
              </a:defRPr>
            </a:lvl5pPr>
          </a:lstStyle>
          <a:p>
            <a:pPr lvl="0"/>
            <a:r>
              <a:rPr lang="en-GB" dirty="0"/>
              <a:t>Click to edit Arabic text</a:t>
            </a:r>
            <a:endParaRPr lang="en-PK" dirty="0"/>
          </a:p>
        </p:txBody>
      </p:sp>
    </p:spTree>
    <p:extLst>
      <p:ext uri="{BB962C8B-B14F-4D97-AF65-F5344CB8AC3E}">
        <p14:creationId xmlns:p14="http://schemas.microsoft.com/office/powerpoint/2010/main" val="47597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EN Title &amp; Subtitle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2" name="Title 1">
            <a:extLst>
              <a:ext uri="{FF2B5EF4-FFF2-40B4-BE49-F238E27FC236}">
                <a16:creationId xmlns:a16="http://schemas.microsoft.com/office/drawing/2014/main" id="{9BEB6CA9-1151-91B9-FD84-10D7A19FF947}"/>
              </a:ext>
            </a:extLst>
          </p:cNvPr>
          <p:cNvSpPr>
            <a:spLocks noGrp="1"/>
          </p:cNvSpPr>
          <p:nvPr>
            <p:ph type="ctrTitle" hasCustomPrompt="1"/>
          </p:nvPr>
        </p:nvSpPr>
        <p:spPr>
          <a:xfrm>
            <a:off x="410547" y="375261"/>
            <a:ext cx="11492284" cy="832490"/>
          </a:xfrm>
          <a:prstGeom prst="rect">
            <a:avLst/>
          </a:prstGeom>
        </p:spPr>
        <p:txBody>
          <a:bodyPr anchor="b"/>
          <a:lstStyle>
            <a:lvl1pPr algn="ctr" rtl="1">
              <a:defRPr sz="6000" b="1">
                <a:latin typeface="Sakkal Majalla" panose="02000000000000000000" pitchFamily="2" charset="-78"/>
                <a:cs typeface="Sakkal Majalla" panose="02000000000000000000" pitchFamily="2" charset="-78"/>
              </a:defRPr>
            </a:lvl1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146942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er align bilingual Text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0920" y="3556326"/>
            <a:ext cx="11491911" cy="2482985"/>
          </a:xfrm>
          <a:prstGeom prst="rect">
            <a:avLst/>
          </a:prstGeom>
        </p:spPr>
        <p:txBody>
          <a:bodyPr/>
          <a:lstStyle>
            <a:lvl1pPr marL="0" indent="0" algn="ctr">
              <a:buNone/>
              <a:defRPr sz="24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3" name="Text Placeholder 2">
            <a:extLst>
              <a:ext uri="{FF2B5EF4-FFF2-40B4-BE49-F238E27FC236}">
                <a16:creationId xmlns:a16="http://schemas.microsoft.com/office/drawing/2014/main" id="{350C42A1-2593-4B36-9E5A-1AA6015ED34A}"/>
              </a:ext>
            </a:extLst>
          </p:cNvPr>
          <p:cNvSpPr>
            <a:spLocks noGrp="1"/>
          </p:cNvSpPr>
          <p:nvPr>
            <p:ph type="body" sz="quarter" idx="15" hasCustomPrompt="1"/>
          </p:nvPr>
        </p:nvSpPr>
        <p:spPr>
          <a:xfrm>
            <a:off x="410920" y="1378120"/>
            <a:ext cx="11491912" cy="1943065"/>
          </a:xfrm>
          <a:prstGeom prst="rect">
            <a:avLst/>
          </a:prstGeom>
        </p:spPr>
        <p:txBody>
          <a:bodyPr/>
          <a:lstStyle>
            <a:lvl1pPr marL="0" indent="0" algn="ctr">
              <a:buNone/>
              <a:defRPr>
                <a:latin typeface="Dubai" panose="020B0503030403030204" pitchFamily="34" charset="-78"/>
                <a:cs typeface="Dubai" panose="020B0503030403030204" pitchFamily="34" charset="-78"/>
              </a:defRPr>
            </a:lvl1pPr>
            <a:lvl2pPr marL="457200" indent="0" algn="r">
              <a:buNone/>
              <a:defRPr>
                <a:latin typeface="Dubai" panose="020B0503030403030204" pitchFamily="34" charset="-78"/>
                <a:cs typeface="Dubai" panose="020B0503030403030204" pitchFamily="34" charset="-78"/>
              </a:defRPr>
            </a:lvl2pPr>
            <a:lvl3pPr marL="914400" indent="0" algn="r">
              <a:buNone/>
              <a:defRPr>
                <a:latin typeface="Dubai" panose="020B0503030403030204" pitchFamily="34" charset="-78"/>
                <a:cs typeface="Dubai" panose="020B0503030403030204" pitchFamily="34" charset="-78"/>
              </a:defRPr>
            </a:lvl3pPr>
            <a:lvl4pPr marL="1371600" indent="0" algn="r">
              <a:buNone/>
              <a:defRPr>
                <a:latin typeface="Dubai" panose="020B0503030403030204" pitchFamily="34" charset="-78"/>
                <a:cs typeface="Dubai" panose="020B0503030403030204" pitchFamily="34" charset="-78"/>
              </a:defRPr>
            </a:lvl4pPr>
            <a:lvl5pPr marL="1828800" indent="0" algn="r">
              <a:buNone/>
              <a:defRPr>
                <a:latin typeface="Dubai" panose="020B0503030403030204" pitchFamily="34" charset="-78"/>
                <a:cs typeface="Dubai" panose="020B0503030403030204" pitchFamily="34" charset="-78"/>
              </a:defRPr>
            </a:lvl5pPr>
          </a:lstStyle>
          <a:p>
            <a:pPr lvl="0"/>
            <a:r>
              <a:rPr lang="en-GB" dirty="0"/>
              <a:t>Click to edit Arabic text</a:t>
            </a:r>
            <a:endParaRPr lang="en-PK" dirty="0"/>
          </a:p>
        </p:txBody>
      </p:sp>
    </p:spTree>
    <p:extLst>
      <p:ext uri="{BB962C8B-B14F-4D97-AF65-F5344CB8AC3E}">
        <p14:creationId xmlns:p14="http://schemas.microsoft.com/office/powerpoint/2010/main" val="698958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nter align bilingual Text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0920" y="3556326"/>
            <a:ext cx="11491911" cy="2482985"/>
          </a:xfrm>
          <a:prstGeom prst="rect">
            <a:avLst/>
          </a:prstGeom>
        </p:spPr>
        <p:txBody>
          <a:bodyPr/>
          <a:lstStyle>
            <a:lvl1pPr marL="0" indent="0" algn="ctr">
              <a:buNone/>
              <a:defRPr sz="24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3" name="Text Placeholder 2">
            <a:extLst>
              <a:ext uri="{FF2B5EF4-FFF2-40B4-BE49-F238E27FC236}">
                <a16:creationId xmlns:a16="http://schemas.microsoft.com/office/drawing/2014/main" id="{350C42A1-2593-4B36-9E5A-1AA6015ED34A}"/>
              </a:ext>
            </a:extLst>
          </p:cNvPr>
          <p:cNvSpPr>
            <a:spLocks noGrp="1"/>
          </p:cNvSpPr>
          <p:nvPr>
            <p:ph type="body" sz="quarter" idx="15" hasCustomPrompt="1"/>
          </p:nvPr>
        </p:nvSpPr>
        <p:spPr>
          <a:xfrm>
            <a:off x="410920" y="1378120"/>
            <a:ext cx="11491912" cy="1943065"/>
          </a:xfrm>
          <a:prstGeom prst="rect">
            <a:avLst/>
          </a:prstGeom>
        </p:spPr>
        <p:txBody>
          <a:bodyPr/>
          <a:lstStyle>
            <a:lvl1pPr marL="0" indent="0" algn="ctr">
              <a:buNone/>
              <a:defRPr>
                <a:solidFill>
                  <a:schemeClr val="bg1"/>
                </a:solidFill>
                <a:latin typeface="Dubai" panose="020B0503030403030204" pitchFamily="34" charset="-78"/>
                <a:cs typeface="Dubai" panose="020B0503030403030204" pitchFamily="34" charset="-78"/>
              </a:defRPr>
            </a:lvl1pPr>
            <a:lvl2pPr marL="457200" indent="0" algn="r">
              <a:buNone/>
              <a:defRPr>
                <a:latin typeface="Dubai" panose="020B0503030403030204" pitchFamily="34" charset="-78"/>
                <a:cs typeface="Dubai" panose="020B0503030403030204" pitchFamily="34" charset="-78"/>
              </a:defRPr>
            </a:lvl2pPr>
            <a:lvl3pPr marL="914400" indent="0" algn="r">
              <a:buNone/>
              <a:defRPr>
                <a:latin typeface="Dubai" panose="020B0503030403030204" pitchFamily="34" charset="-78"/>
                <a:cs typeface="Dubai" panose="020B0503030403030204" pitchFamily="34" charset="-78"/>
              </a:defRPr>
            </a:lvl3pPr>
            <a:lvl4pPr marL="1371600" indent="0" algn="r">
              <a:buNone/>
              <a:defRPr>
                <a:latin typeface="Dubai" panose="020B0503030403030204" pitchFamily="34" charset="-78"/>
                <a:cs typeface="Dubai" panose="020B0503030403030204" pitchFamily="34" charset="-78"/>
              </a:defRPr>
            </a:lvl4pPr>
            <a:lvl5pPr marL="1828800" indent="0" algn="r">
              <a:buNone/>
              <a:defRPr>
                <a:latin typeface="Dubai" panose="020B0503030403030204" pitchFamily="34" charset="-78"/>
                <a:cs typeface="Dubai" panose="020B0503030403030204" pitchFamily="34" charset="-78"/>
              </a:defRPr>
            </a:lvl5pPr>
          </a:lstStyle>
          <a:p>
            <a:pPr lvl="0"/>
            <a:r>
              <a:rPr lang="en-GB" dirty="0"/>
              <a:t>Click to edit Arabic text</a:t>
            </a:r>
            <a:endParaRPr lang="en-PK" dirty="0"/>
          </a:p>
        </p:txBody>
      </p:sp>
    </p:spTree>
    <p:extLst>
      <p:ext uri="{BB962C8B-B14F-4D97-AF65-F5344CB8AC3E}">
        <p14:creationId xmlns:p14="http://schemas.microsoft.com/office/powerpoint/2010/main" val="1102833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774757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2386114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7E859EB-262E-9C28-2DC2-0DB072AF38A1}"/>
              </a:ext>
            </a:extLst>
          </p:cNvPr>
          <p:cNvSpPr>
            <a:spLocks noGrp="1"/>
          </p:cNvSpPr>
          <p:nvPr>
            <p:ph type="pic" sz="quarter" idx="11"/>
          </p:nvPr>
        </p:nvSpPr>
        <p:spPr>
          <a:xfrm>
            <a:off x="289169" y="149469"/>
            <a:ext cx="11738708" cy="6040316"/>
          </a:xfrm>
          <a:custGeom>
            <a:avLst/>
            <a:gdLst>
              <a:gd name="connsiteX0" fmla="*/ 0 w 11738708"/>
              <a:gd name="connsiteY0" fmla="*/ 0 h 6040316"/>
              <a:gd name="connsiteX1" fmla="*/ 11738708 w 11738708"/>
              <a:gd name="connsiteY1" fmla="*/ 0 h 6040316"/>
              <a:gd name="connsiteX2" fmla="*/ 11738708 w 11738708"/>
              <a:gd name="connsiteY2" fmla="*/ 6040316 h 6040316"/>
              <a:gd name="connsiteX3" fmla="*/ 0 w 11738708"/>
              <a:gd name="connsiteY3" fmla="*/ 6040316 h 6040316"/>
            </a:gdLst>
            <a:ahLst/>
            <a:cxnLst>
              <a:cxn ang="0">
                <a:pos x="connsiteX0" y="connsiteY0"/>
              </a:cxn>
              <a:cxn ang="0">
                <a:pos x="connsiteX1" y="connsiteY1"/>
              </a:cxn>
              <a:cxn ang="0">
                <a:pos x="connsiteX2" y="connsiteY2"/>
              </a:cxn>
              <a:cxn ang="0">
                <a:pos x="connsiteX3" y="connsiteY3"/>
              </a:cxn>
            </a:cxnLst>
            <a:rect l="l" t="t" r="r" b="b"/>
            <a:pathLst>
              <a:path w="11738708" h="6040316">
                <a:moveTo>
                  <a:pt x="0" y="0"/>
                </a:moveTo>
                <a:lnTo>
                  <a:pt x="11738708" y="0"/>
                </a:lnTo>
                <a:lnTo>
                  <a:pt x="11738708" y="6040316"/>
                </a:lnTo>
                <a:lnTo>
                  <a:pt x="0" y="6040316"/>
                </a:lnTo>
                <a:close/>
              </a:path>
            </a:pathLst>
          </a:custGeom>
        </p:spPr>
        <p:txBody>
          <a:bodyPr wrap="square">
            <a:noAutofit/>
          </a:bodyPr>
          <a:lstStyle/>
          <a:p>
            <a:endParaRPr lang="en-PK"/>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242230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Background Image with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E859EB-262E-9C28-2DC2-0DB072AF38A1}"/>
              </a:ext>
            </a:extLst>
          </p:cNvPr>
          <p:cNvSpPr>
            <a:spLocks noGrp="1"/>
          </p:cNvSpPr>
          <p:nvPr>
            <p:ph type="pic" sz="quarter" idx="11"/>
          </p:nvPr>
        </p:nvSpPr>
        <p:spPr>
          <a:xfrm>
            <a:off x="289169" y="149469"/>
            <a:ext cx="11738708" cy="6040316"/>
          </a:xfrm>
          <a:custGeom>
            <a:avLst/>
            <a:gdLst>
              <a:gd name="connsiteX0" fmla="*/ 0 w 11738708"/>
              <a:gd name="connsiteY0" fmla="*/ 0 h 6040316"/>
              <a:gd name="connsiteX1" fmla="*/ 11738708 w 11738708"/>
              <a:gd name="connsiteY1" fmla="*/ 0 h 6040316"/>
              <a:gd name="connsiteX2" fmla="*/ 11738708 w 11738708"/>
              <a:gd name="connsiteY2" fmla="*/ 6040316 h 6040316"/>
              <a:gd name="connsiteX3" fmla="*/ 0 w 11738708"/>
              <a:gd name="connsiteY3" fmla="*/ 6040316 h 6040316"/>
            </a:gdLst>
            <a:ahLst/>
            <a:cxnLst>
              <a:cxn ang="0">
                <a:pos x="connsiteX0" y="connsiteY0"/>
              </a:cxn>
              <a:cxn ang="0">
                <a:pos x="connsiteX1" y="connsiteY1"/>
              </a:cxn>
              <a:cxn ang="0">
                <a:pos x="connsiteX2" y="connsiteY2"/>
              </a:cxn>
              <a:cxn ang="0">
                <a:pos x="connsiteX3" y="connsiteY3"/>
              </a:cxn>
            </a:cxnLst>
            <a:rect l="l" t="t" r="r" b="b"/>
            <a:pathLst>
              <a:path w="11738708" h="6040316">
                <a:moveTo>
                  <a:pt x="0" y="0"/>
                </a:moveTo>
                <a:lnTo>
                  <a:pt x="11738708" y="0"/>
                </a:lnTo>
                <a:lnTo>
                  <a:pt x="11738708" y="6040316"/>
                </a:lnTo>
                <a:lnTo>
                  <a:pt x="0" y="6040316"/>
                </a:lnTo>
                <a:close/>
              </a:path>
            </a:pathLst>
          </a:custGeom>
        </p:spPr>
        <p:txBody>
          <a:bodyPr wrap="square">
            <a:noAutofit/>
          </a:bodyPr>
          <a:lstStyle/>
          <a:p>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3" name="Text Placeholder 2">
            <a:extLst>
              <a:ext uri="{FF2B5EF4-FFF2-40B4-BE49-F238E27FC236}">
                <a16:creationId xmlns:a16="http://schemas.microsoft.com/office/drawing/2014/main" id="{0764A751-75A0-4D6C-78B8-68C8A28ECAD3}"/>
              </a:ext>
            </a:extLst>
          </p:cNvPr>
          <p:cNvSpPr>
            <a:spLocks noGrp="1"/>
          </p:cNvSpPr>
          <p:nvPr>
            <p:ph type="body" sz="quarter" idx="12" hasCustomPrompt="1"/>
          </p:nvPr>
        </p:nvSpPr>
        <p:spPr>
          <a:xfrm>
            <a:off x="381000" y="524934"/>
            <a:ext cx="11521831" cy="651934"/>
          </a:xfrm>
          <a:prstGeom prst="rect">
            <a:avLst/>
          </a:prstGeom>
        </p:spPr>
        <p:txBody>
          <a:bodyPr/>
          <a:lstStyle>
            <a:lvl1pPr marL="0" indent="0" algn="ctr">
              <a:buNone/>
              <a:defRPr sz="4400" b="1">
                <a:latin typeface="Dubai" panose="020B0503030403030204" pitchFamily="34" charset="-78"/>
                <a:cs typeface="Dubai" panose="020B0503030403030204" pitchFamily="34" charset="-78"/>
              </a:defRPr>
            </a:lvl1pPr>
            <a:lvl2pPr marL="457200" indent="0" algn="ctr">
              <a:buNone/>
              <a:defRPr>
                <a:latin typeface="Dubai" panose="020B0503030403030204" pitchFamily="34" charset="-78"/>
                <a:cs typeface="Dubai" panose="020B0503030403030204" pitchFamily="34" charset="-78"/>
              </a:defRPr>
            </a:lvl2pPr>
            <a:lvl3pPr marL="914400" indent="0" algn="ctr">
              <a:buNone/>
              <a:defRPr>
                <a:latin typeface="Dubai" panose="020B0503030403030204" pitchFamily="34" charset="-78"/>
                <a:cs typeface="Dubai" panose="020B0503030403030204" pitchFamily="34" charset="-78"/>
              </a:defRPr>
            </a:lvl3pPr>
            <a:lvl4pPr marL="1371600" indent="0" algn="ctr">
              <a:buNone/>
              <a:defRPr>
                <a:latin typeface="Dubai" panose="020B0503030403030204" pitchFamily="34" charset="-78"/>
                <a:cs typeface="Dubai" panose="020B0503030403030204" pitchFamily="34" charset="-78"/>
              </a:defRPr>
            </a:lvl4pPr>
            <a:lvl5pPr marL="1828800" indent="0" algn="ctr">
              <a:buNone/>
              <a:defRPr>
                <a:latin typeface="Dubai" panose="020B0503030403030204" pitchFamily="34" charset="-78"/>
                <a:cs typeface="Dubai" panose="020B0503030403030204" pitchFamily="34" charset="-78"/>
              </a:defRPr>
            </a:lvl5pPr>
          </a:lstStyle>
          <a:p>
            <a:pPr lvl="0"/>
            <a:r>
              <a:rPr lang="en-GB" dirty="0"/>
              <a:t>Click to edit Arabic Title</a:t>
            </a:r>
            <a:endParaRPr lang="en-PK" dirty="0"/>
          </a:p>
        </p:txBody>
      </p:sp>
      <p:sp>
        <p:nvSpPr>
          <p:cNvPr id="5" name="Text Placeholder 4">
            <a:extLst>
              <a:ext uri="{FF2B5EF4-FFF2-40B4-BE49-F238E27FC236}">
                <a16:creationId xmlns:a16="http://schemas.microsoft.com/office/drawing/2014/main" id="{70E67923-0742-34B7-8A21-8882D537E724}"/>
              </a:ext>
            </a:extLst>
          </p:cNvPr>
          <p:cNvSpPr>
            <a:spLocks noGrp="1"/>
          </p:cNvSpPr>
          <p:nvPr>
            <p:ph type="body" sz="quarter" idx="13" hasCustomPrompt="1"/>
          </p:nvPr>
        </p:nvSpPr>
        <p:spPr>
          <a:xfrm>
            <a:off x="381000" y="1320800"/>
            <a:ext cx="11522075" cy="651934"/>
          </a:xfrm>
          <a:prstGeom prst="rect">
            <a:avLst/>
          </a:prstGeom>
        </p:spPr>
        <p:txBody>
          <a:bodyPr/>
          <a:lstStyle>
            <a:lvl1pPr marL="0" indent="0" algn="ctr">
              <a:buNone/>
              <a:defRPr sz="4000" b="1">
                <a:latin typeface="Libre Baskerville"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English Title</a:t>
            </a:r>
            <a:endParaRPr lang="en-PK" dirty="0"/>
          </a:p>
        </p:txBody>
      </p:sp>
      <p:sp>
        <p:nvSpPr>
          <p:cNvPr id="9" name="Text Placeholder 8">
            <a:extLst>
              <a:ext uri="{FF2B5EF4-FFF2-40B4-BE49-F238E27FC236}">
                <a16:creationId xmlns:a16="http://schemas.microsoft.com/office/drawing/2014/main" id="{6C5C3607-6AC6-34D9-BC6D-FC31A5DDF7AC}"/>
              </a:ext>
            </a:extLst>
          </p:cNvPr>
          <p:cNvSpPr>
            <a:spLocks noGrp="1"/>
          </p:cNvSpPr>
          <p:nvPr>
            <p:ph type="body" sz="quarter" idx="14" hasCustomPrompt="1"/>
          </p:nvPr>
        </p:nvSpPr>
        <p:spPr>
          <a:xfrm>
            <a:off x="381000" y="2141539"/>
            <a:ext cx="11522075" cy="474662"/>
          </a:xfrm>
          <a:prstGeom prst="rect">
            <a:avLst/>
          </a:prstGeom>
        </p:spPr>
        <p:txBody>
          <a:bodyPr/>
          <a:lstStyle>
            <a:lvl1pPr marL="0" indent="0" algn="ctr">
              <a:buNone/>
              <a:defRPr sz="2400">
                <a:latin typeface="Libre Baskerville"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body text</a:t>
            </a:r>
            <a:endParaRPr lang="en-PK" dirty="0"/>
          </a:p>
        </p:txBody>
      </p:sp>
    </p:spTree>
    <p:extLst>
      <p:ext uri="{BB962C8B-B14F-4D97-AF65-F5344CB8AC3E}">
        <p14:creationId xmlns:p14="http://schemas.microsoft.com/office/powerpoint/2010/main" val="1811603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Text Right Image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5447770" cy="1378603"/>
          </a:xfrm>
          <a:prstGeom prst="rect">
            <a:avLst/>
          </a:prstGeom>
        </p:spPr>
        <p:txBody>
          <a:bodyPr/>
          <a:lstStyle>
            <a:lvl1pPr marL="0" indent="0" algn="l">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2568" y="2019335"/>
            <a:ext cx="5446366" cy="4051265"/>
          </a:xfrm>
          <a:prstGeom prst="rect">
            <a:avLst/>
          </a:prstGeom>
        </p:spPr>
        <p:txBody>
          <a:bodyPr/>
          <a:lstStyle>
            <a:lvl1pPr marL="0" indent="0" algn="l">
              <a:buNone/>
              <a:defRPr sz="24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5" name="Picture Placeholder 4">
            <a:extLst>
              <a:ext uri="{FF2B5EF4-FFF2-40B4-BE49-F238E27FC236}">
                <a16:creationId xmlns:a16="http://schemas.microsoft.com/office/drawing/2014/main" id="{59906953-C8DF-42FC-41A3-96C74D16F3AF}"/>
              </a:ext>
            </a:extLst>
          </p:cNvPr>
          <p:cNvSpPr>
            <a:spLocks noGrp="1"/>
          </p:cNvSpPr>
          <p:nvPr>
            <p:ph type="pic" sz="quarter" idx="15"/>
          </p:nvPr>
        </p:nvSpPr>
        <p:spPr>
          <a:xfrm>
            <a:off x="6037263" y="466725"/>
            <a:ext cx="5867400" cy="5603875"/>
          </a:xfrm>
          <a:prstGeom prst="rect">
            <a:avLst/>
          </a:prstGeom>
        </p:spPr>
        <p:txBody>
          <a:bodyPr/>
          <a:lstStyle/>
          <a:p>
            <a:endParaRPr lang="en-PK"/>
          </a:p>
        </p:txBody>
      </p:sp>
    </p:spTree>
    <p:extLst>
      <p:ext uri="{BB962C8B-B14F-4D97-AF65-F5344CB8AC3E}">
        <p14:creationId xmlns:p14="http://schemas.microsoft.com/office/powerpoint/2010/main" val="4192155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Text Right Image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5447770" cy="1378603"/>
          </a:xfrm>
          <a:prstGeom prst="rect">
            <a:avLst/>
          </a:prstGeom>
        </p:spPr>
        <p:txBody>
          <a:bodyPr/>
          <a:lstStyle>
            <a:lvl1pPr marL="0" indent="0" algn="l">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2568" y="2019335"/>
            <a:ext cx="5446366" cy="4051265"/>
          </a:xfrm>
          <a:prstGeom prst="rect">
            <a:avLst/>
          </a:prstGeom>
        </p:spPr>
        <p:txBody>
          <a:bodyPr/>
          <a:lstStyle>
            <a:lvl1pPr marL="0" indent="0" algn="l">
              <a:buNone/>
              <a:defRPr sz="24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5" name="Picture Placeholder 4">
            <a:extLst>
              <a:ext uri="{FF2B5EF4-FFF2-40B4-BE49-F238E27FC236}">
                <a16:creationId xmlns:a16="http://schemas.microsoft.com/office/drawing/2014/main" id="{59906953-C8DF-42FC-41A3-96C74D16F3AF}"/>
              </a:ext>
            </a:extLst>
          </p:cNvPr>
          <p:cNvSpPr>
            <a:spLocks noGrp="1"/>
          </p:cNvSpPr>
          <p:nvPr>
            <p:ph type="pic" sz="quarter" idx="15"/>
          </p:nvPr>
        </p:nvSpPr>
        <p:spPr>
          <a:xfrm>
            <a:off x="6037263" y="466725"/>
            <a:ext cx="5867400" cy="5603875"/>
          </a:xfrm>
          <a:prstGeom prst="rect">
            <a:avLst/>
          </a:prstGeom>
        </p:spPr>
        <p:txBody>
          <a:bodyPr/>
          <a:lstStyle/>
          <a:p>
            <a:endParaRPr lang="en-PK"/>
          </a:p>
        </p:txBody>
      </p:sp>
    </p:spTree>
    <p:extLst>
      <p:ext uri="{BB962C8B-B14F-4D97-AF65-F5344CB8AC3E}">
        <p14:creationId xmlns:p14="http://schemas.microsoft.com/office/powerpoint/2010/main" val="307282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R+EN Title &amp; Subtitle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2" name="Title 1">
            <a:extLst>
              <a:ext uri="{FF2B5EF4-FFF2-40B4-BE49-F238E27FC236}">
                <a16:creationId xmlns:a16="http://schemas.microsoft.com/office/drawing/2014/main" id="{9BEB6CA9-1151-91B9-FD84-10D7A19FF947}"/>
              </a:ext>
            </a:extLst>
          </p:cNvPr>
          <p:cNvSpPr>
            <a:spLocks noGrp="1"/>
          </p:cNvSpPr>
          <p:nvPr>
            <p:ph type="ctrTitle" hasCustomPrompt="1"/>
          </p:nvPr>
        </p:nvSpPr>
        <p:spPr>
          <a:xfrm>
            <a:off x="410547" y="375261"/>
            <a:ext cx="11492284" cy="832490"/>
          </a:xfrm>
          <a:prstGeom prst="rect">
            <a:avLst/>
          </a:prstGeom>
        </p:spPr>
        <p:txBody>
          <a:bodyPr anchor="b"/>
          <a:lstStyle>
            <a:lvl1pPr algn="ctr" rtl="1">
              <a:defRPr sz="6000">
                <a:solidFill>
                  <a:schemeClr val="bg1"/>
                </a:solidFill>
                <a:latin typeface="Sakkal Majalla" panose="02000000000000000000" pitchFamily="2" charset="-78"/>
                <a:cs typeface="Sakkal Majalla" panose="02000000000000000000" pitchFamily="2" charset="-78"/>
              </a:defRPr>
            </a:lvl1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152700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title, Subtitle &amp; Body Text_Ligth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ctr">
              <a:buNone/>
              <a:defRPr sz="4400">
                <a:latin typeface="Libre Baskervill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English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4662"/>
            <a:ext cx="11491912" cy="652721"/>
          </a:xfrm>
          <a:prstGeom prst="rect">
            <a:avLst/>
          </a:prstGeom>
        </p:spPr>
        <p:txBody>
          <a:bodyPr/>
          <a:lstStyle>
            <a:lvl1pPr marL="0" indent="0" algn="ctr">
              <a:buNone/>
              <a:defRPr sz="3600">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2097353"/>
            <a:ext cx="11491912" cy="3958214"/>
          </a:xfrm>
          <a:prstGeom prst="rect">
            <a:avLst/>
          </a:prstGeom>
        </p:spPr>
        <p:txBody>
          <a:bodyPr/>
          <a:lstStyle>
            <a:lvl1pPr marL="0" indent="0" algn="ctr">
              <a:buNone/>
              <a:defRPr sz="2400">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Tree>
    <p:extLst>
      <p:ext uri="{BB962C8B-B14F-4D97-AF65-F5344CB8AC3E}">
        <p14:creationId xmlns:p14="http://schemas.microsoft.com/office/powerpoint/2010/main" val="389503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 title, Subtitle &amp; Body Text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solidFill>
                <a:schemeClr val="bg1"/>
              </a:solidFill>
            </a:endParaRPr>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ctr">
              <a:buNone/>
              <a:defRPr sz="4400">
                <a:solidFill>
                  <a:schemeClr val="bg1"/>
                </a:solidFill>
                <a:latin typeface="Libre Baskervill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English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4662"/>
            <a:ext cx="11491912" cy="652721"/>
          </a:xfrm>
          <a:prstGeom prst="rect">
            <a:avLst/>
          </a:prstGeom>
        </p:spPr>
        <p:txBody>
          <a:bodyPr/>
          <a:lstStyle>
            <a:lvl1pPr marL="0" indent="0" algn="ctr">
              <a:buNone/>
              <a:defRPr sz="3600">
                <a:solidFill>
                  <a:schemeClr val="bg1"/>
                </a:solidFill>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2097353"/>
            <a:ext cx="11491912" cy="3958214"/>
          </a:xfrm>
          <a:prstGeom prst="rect">
            <a:avLst/>
          </a:prstGeom>
        </p:spPr>
        <p:txBody>
          <a:bodyPr/>
          <a:lstStyle>
            <a:lvl1pPr marL="0" indent="0" algn="ctr">
              <a:buNone/>
              <a:defRPr sz="2400">
                <a:solidFill>
                  <a:schemeClr val="bg1"/>
                </a:solidFill>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Tree>
    <p:extLst>
      <p:ext uri="{BB962C8B-B14F-4D97-AF65-F5344CB8AC3E}">
        <p14:creationId xmlns:p14="http://schemas.microsoft.com/office/powerpoint/2010/main" val="425905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abic title, Subtitle &amp; Body Text_Ligth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ctr">
              <a:buNone/>
              <a:defRPr sz="4400" b="1">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4662"/>
            <a:ext cx="11491912" cy="652721"/>
          </a:xfrm>
          <a:prstGeom prst="rect">
            <a:avLst/>
          </a:prstGeom>
        </p:spPr>
        <p:txBody>
          <a:bodyPr/>
          <a:lstStyle>
            <a:lvl1pPr marL="0" indent="0" algn="ctr">
              <a:buNone/>
              <a:defRPr sz="36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2097353"/>
            <a:ext cx="11491912" cy="3958214"/>
          </a:xfrm>
          <a:prstGeom prst="rect">
            <a:avLst/>
          </a:prstGeom>
        </p:spPr>
        <p:txBody>
          <a:bodyPr/>
          <a:lstStyle>
            <a:lvl1pPr marL="0" indent="0" algn="ctr">
              <a:buNone/>
              <a:defRPr sz="24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Tree>
    <p:extLst>
      <p:ext uri="{BB962C8B-B14F-4D97-AF65-F5344CB8AC3E}">
        <p14:creationId xmlns:p14="http://schemas.microsoft.com/office/powerpoint/2010/main" val="290224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abic title, Subtitle &amp; Body Text 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ctr">
              <a:buNone/>
              <a:defRPr sz="4400" b="1">
                <a:solidFill>
                  <a:schemeClr val="bg1"/>
                </a:solidFill>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4662"/>
            <a:ext cx="11491912" cy="652721"/>
          </a:xfrm>
          <a:prstGeom prst="rect">
            <a:avLst/>
          </a:prstGeom>
        </p:spPr>
        <p:txBody>
          <a:bodyPr/>
          <a:lstStyle>
            <a:lvl1pPr marL="0" indent="0" algn="ctr">
              <a:buNone/>
              <a:defRPr sz="36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2097353"/>
            <a:ext cx="11491912" cy="3958214"/>
          </a:xfrm>
          <a:prstGeom prst="rect">
            <a:avLst/>
          </a:prstGeom>
        </p:spPr>
        <p:txBody>
          <a:bodyPr/>
          <a:lstStyle>
            <a:lvl1pPr marL="0" indent="0" algn="ctr">
              <a:buNone/>
              <a:defRPr sz="24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Tree>
    <p:extLst>
      <p:ext uri="{BB962C8B-B14F-4D97-AF65-F5344CB8AC3E}">
        <p14:creationId xmlns:p14="http://schemas.microsoft.com/office/powerpoint/2010/main" val="425765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cher Name &amp; Bio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7335" y="159831"/>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2266451"/>
            <a:ext cx="11492284" cy="593382"/>
          </a:xfrm>
          <a:prstGeom prst="rect">
            <a:avLst/>
          </a:prstGeom>
        </p:spPr>
        <p:txBody>
          <a:bodyPr/>
          <a:lstStyle>
            <a:lvl1pPr marL="0" indent="0" algn="ctr">
              <a:buNone/>
              <a:defRPr sz="3600" b="1">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Teacher Name Arabic</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3567023"/>
            <a:ext cx="11491912" cy="2507205"/>
          </a:xfrm>
          <a:prstGeom prst="rect">
            <a:avLst/>
          </a:prstGeom>
        </p:spPr>
        <p:txBody>
          <a:bodyPr/>
          <a:lstStyle>
            <a:lvl1pPr marL="0" indent="0" algn="ctr">
              <a:buNone/>
              <a:defRPr sz="24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PK" dirty="0"/>
              <a:t>Teacher short bio</a:t>
            </a:r>
          </a:p>
        </p:txBody>
      </p:sp>
      <p:sp>
        <p:nvSpPr>
          <p:cNvPr id="27" name="Freeform 26">
            <a:extLst>
              <a:ext uri="{FF2B5EF4-FFF2-40B4-BE49-F238E27FC236}">
                <a16:creationId xmlns:a16="http://schemas.microsoft.com/office/drawing/2014/main" id="{0664BED9-8CD5-6CCF-5C00-B58B6300AD5A}"/>
              </a:ext>
            </a:extLst>
          </p:cNvPr>
          <p:cNvSpPr>
            <a:spLocks noGrp="1"/>
          </p:cNvSpPr>
          <p:nvPr>
            <p:ph type="pic" sz="quarter" idx="13"/>
          </p:nvPr>
        </p:nvSpPr>
        <p:spPr>
          <a:xfrm>
            <a:off x="5295899" y="402293"/>
            <a:ext cx="1600200" cy="1591610"/>
          </a:xfrm>
          <a:custGeom>
            <a:avLst/>
            <a:gdLst>
              <a:gd name="connsiteX0" fmla="*/ 800100 w 1600200"/>
              <a:gd name="connsiteY0" fmla="*/ 0 h 1591610"/>
              <a:gd name="connsiteX1" fmla="*/ 1600200 w 1600200"/>
              <a:gd name="connsiteY1" fmla="*/ 800100 h 1591610"/>
              <a:gd name="connsiteX2" fmla="*/ 961348 w 1600200"/>
              <a:gd name="connsiteY2" fmla="*/ 1583945 h 1591610"/>
              <a:gd name="connsiteX3" fmla="*/ 911124 w 1600200"/>
              <a:gd name="connsiteY3" fmla="*/ 1591610 h 1591610"/>
              <a:gd name="connsiteX4" fmla="*/ 689077 w 1600200"/>
              <a:gd name="connsiteY4" fmla="*/ 1591610 h 1591610"/>
              <a:gd name="connsiteX5" fmla="*/ 638852 w 1600200"/>
              <a:gd name="connsiteY5" fmla="*/ 1583945 h 1591610"/>
              <a:gd name="connsiteX6" fmla="*/ 0 w 1600200"/>
              <a:gd name="connsiteY6" fmla="*/ 800100 h 1591610"/>
              <a:gd name="connsiteX7" fmla="*/ 800100 w 1600200"/>
              <a:gd name="connsiteY7" fmla="*/ 0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591610">
                <a:moveTo>
                  <a:pt x="800100" y="0"/>
                </a:moveTo>
                <a:cubicBezTo>
                  <a:pt x="1241983" y="0"/>
                  <a:pt x="1600200" y="358217"/>
                  <a:pt x="1600200" y="800100"/>
                </a:cubicBezTo>
                <a:cubicBezTo>
                  <a:pt x="1600200" y="1186748"/>
                  <a:pt x="1325940" y="1509339"/>
                  <a:pt x="961348" y="1583945"/>
                </a:cubicBezTo>
                <a:lnTo>
                  <a:pt x="911124" y="1591610"/>
                </a:lnTo>
                <a:lnTo>
                  <a:pt x="689077" y="1591610"/>
                </a:lnTo>
                <a:lnTo>
                  <a:pt x="638852" y="1583945"/>
                </a:lnTo>
                <a:cubicBezTo>
                  <a:pt x="274260" y="1509339"/>
                  <a:pt x="0" y="1186748"/>
                  <a:pt x="0" y="800100"/>
                </a:cubicBezTo>
                <a:cubicBezTo>
                  <a:pt x="0" y="358217"/>
                  <a:pt x="358217" y="0"/>
                  <a:pt x="800100" y="0"/>
                </a:cubicBezTo>
                <a:close/>
              </a:path>
            </a:pathLst>
          </a:custGeom>
        </p:spPr>
        <p:txBody>
          <a:bodyPr wrap="square">
            <a:noAutofit/>
          </a:bodyPr>
          <a:lstStyle/>
          <a:p>
            <a:endParaRPr lang="en-PK"/>
          </a:p>
        </p:txBody>
      </p:sp>
      <p:sp>
        <p:nvSpPr>
          <p:cNvPr id="31" name="Text Placeholder 30">
            <a:extLst>
              <a:ext uri="{FF2B5EF4-FFF2-40B4-BE49-F238E27FC236}">
                <a16:creationId xmlns:a16="http://schemas.microsoft.com/office/drawing/2014/main" id="{5420B2F2-9B9D-ABE8-CF54-59AB270F55E5}"/>
              </a:ext>
            </a:extLst>
          </p:cNvPr>
          <p:cNvSpPr>
            <a:spLocks noGrp="1"/>
          </p:cNvSpPr>
          <p:nvPr>
            <p:ph type="body" sz="quarter" idx="14" hasCustomPrompt="1"/>
          </p:nvPr>
        </p:nvSpPr>
        <p:spPr>
          <a:xfrm>
            <a:off x="410547" y="2904065"/>
            <a:ext cx="11492284" cy="620713"/>
          </a:xfrm>
          <a:prstGeom prst="rect">
            <a:avLst/>
          </a:prstGeom>
        </p:spPr>
        <p:txBody>
          <a:bodyPr/>
          <a:lstStyle>
            <a:lvl1pPr marL="0" indent="0" algn="ctr">
              <a:buNone/>
              <a:defRPr sz="3200" b="1">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Teacher Name English</a:t>
            </a:r>
            <a:endParaRPr lang="en-PK" dirty="0"/>
          </a:p>
        </p:txBody>
      </p:sp>
    </p:spTree>
    <p:extLst>
      <p:ext uri="{BB962C8B-B14F-4D97-AF65-F5344CB8AC3E}">
        <p14:creationId xmlns:p14="http://schemas.microsoft.com/office/powerpoint/2010/main" val="349234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cher Name &amp; Bio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7335" y="159831"/>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2266451"/>
            <a:ext cx="11492284" cy="593382"/>
          </a:xfrm>
          <a:prstGeom prst="rect">
            <a:avLst/>
          </a:prstGeom>
        </p:spPr>
        <p:txBody>
          <a:bodyPr/>
          <a:lstStyle>
            <a:lvl1pPr marL="0" indent="0" algn="ctr">
              <a:buNone/>
              <a:defRPr sz="3600" b="1">
                <a:solidFill>
                  <a:schemeClr val="bg1"/>
                </a:solidFill>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Teacher Name Arabic</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3567023"/>
            <a:ext cx="11491912" cy="2507205"/>
          </a:xfrm>
          <a:prstGeom prst="rect">
            <a:avLst/>
          </a:prstGeom>
        </p:spPr>
        <p:txBody>
          <a:bodyPr/>
          <a:lstStyle>
            <a:lvl1pPr marL="0" indent="0" algn="ctr">
              <a:buNone/>
              <a:defRPr sz="24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PK" dirty="0"/>
              <a:t>Teacher short bio</a:t>
            </a:r>
          </a:p>
        </p:txBody>
      </p:sp>
      <p:sp>
        <p:nvSpPr>
          <p:cNvPr id="27" name="Picture Placeholder 26">
            <a:extLst>
              <a:ext uri="{FF2B5EF4-FFF2-40B4-BE49-F238E27FC236}">
                <a16:creationId xmlns:a16="http://schemas.microsoft.com/office/drawing/2014/main" id="{0664BED9-8CD5-6CCF-5C00-B58B6300AD5A}"/>
              </a:ext>
            </a:extLst>
          </p:cNvPr>
          <p:cNvSpPr>
            <a:spLocks noGrp="1"/>
          </p:cNvSpPr>
          <p:nvPr>
            <p:ph type="pic" sz="quarter" idx="13"/>
          </p:nvPr>
        </p:nvSpPr>
        <p:spPr>
          <a:xfrm>
            <a:off x="5295899" y="402293"/>
            <a:ext cx="1600200" cy="1591610"/>
          </a:xfrm>
          <a:custGeom>
            <a:avLst/>
            <a:gdLst>
              <a:gd name="connsiteX0" fmla="*/ 800100 w 1600200"/>
              <a:gd name="connsiteY0" fmla="*/ 0 h 1591610"/>
              <a:gd name="connsiteX1" fmla="*/ 1600200 w 1600200"/>
              <a:gd name="connsiteY1" fmla="*/ 800100 h 1591610"/>
              <a:gd name="connsiteX2" fmla="*/ 961348 w 1600200"/>
              <a:gd name="connsiteY2" fmla="*/ 1583945 h 1591610"/>
              <a:gd name="connsiteX3" fmla="*/ 911124 w 1600200"/>
              <a:gd name="connsiteY3" fmla="*/ 1591610 h 1591610"/>
              <a:gd name="connsiteX4" fmla="*/ 689077 w 1600200"/>
              <a:gd name="connsiteY4" fmla="*/ 1591610 h 1591610"/>
              <a:gd name="connsiteX5" fmla="*/ 638852 w 1600200"/>
              <a:gd name="connsiteY5" fmla="*/ 1583945 h 1591610"/>
              <a:gd name="connsiteX6" fmla="*/ 0 w 1600200"/>
              <a:gd name="connsiteY6" fmla="*/ 800100 h 1591610"/>
              <a:gd name="connsiteX7" fmla="*/ 800100 w 1600200"/>
              <a:gd name="connsiteY7" fmla="*/ 0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591610">
                <a:moveTo>
                  <a:pt x="800100" y="0"/>
                </a:moveTo>
                <a:cubicBezTo>
                  <a:pt x="1241983" y="0"/>
                  <a:pt x="1600200" y="358217"/>
                  <a:pt x="1600200" y="800100"/>
                </a:cubicBezTo>
                <a:cubicBezTo>
                  <a:pt x="1600200" y="1186748"/>
                  <a:pt x="1325940" y="1509339"/>
                  <a:pt x="961348" y="1583945"/>
                </a:cubicBezTo>
                <a:lnTo>
                  <a:pt x="911124" y="1591610"/>
                </a:lnTo>
                <a:lnTo>
                  <a:pt x="689077" y="1591610"/>
                </a:lnTo>
                <a:lnTo>
                  <a:pt x="638852" y="1583945"/>
                </a:lnTo>
                <a:cubicBezTo>
                  <a:pt x="274260" y="1509339"/>
                  <a:pt x="0" y="1186748"/>
                  <a:pt x="0" y="800100"/>
                </a:cubicBezTo>
                <a:cubicBezTo>
                  <a:pt x="0" y="358217"/>
                  <a:pt x="358217" y="0"/>
                  <a:pt x="800100" y="0"/>
                </a:cubicBezTo>
                <a:close/>
              </a:path>
            </a:pathLst>
          </a:custGeom>
        </p:spPr>
        <p:txBody>
          <a:bodyPr wrap="square">
            <a:noAutofit/>
          </a:bodyPr>
          <a:lstStyle/>
          <a:p>
            <a:endParaRPr lang="en-PK"/>
          </a:p>
        </p:txBody>
      </p:sp>
      <p:sp>
        <p:nvSpPr>
          <p:cNvPr id="31" name="Text Placeholder 30">
            <a:extLst>
              <a:ext uri="{FF2B5EF4-FFF2-40B4-BE49-F238E27FC236}">
                <a16:creationId xmlns:a16="http://schemas.microsoft.com/office/drawing/2014/main" id="{5420B2F2-9B9D-ABE8-CF54-59AB270F55E5}"/>
              </a:ext>
            </a:extLst>
          </p:cNvPr>
          <p:cNvSpPr>
            <a:spLocks noGrp="1"/>
          </p:cNvSpPr>
          <p:nvPr>
            <p:ph type="body" sz="quarter" idx="14" hasCustomPrompt="1"/>
          </p:nvPr>
        </p:nvSpPr>
        <p:spPr>
          <a:xfrm>
            <a:off x="410547" y="2904065"/>
            <a:ext cx="11492284" cy="620713"/>
          </a:xfrm>
          <a:prstGeom prst="rect">
            <a:avLst/>
          </a:prstGeom>
        </p:spPr>
        <p:txBody>
          <a:bodyPr/>
          <a:lstStyle>
            <a:lvl1pPr marL="0" indent="0" algn="ctr">
              <a:buNone/>
              <a:defRPr sz="3200" b="1">
                <a:solidFill>
                  <a:schemeClr val="bg1"/>
                </a:solidFill>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Teacher Name English</a:t>
            </a:r>
            <a:endParaRPr lang="en-PK" dirty="0"/>
          </a:p>
        </p:txBody>
      </p:sp>
    </p:spTree>
    <p:extLst>
      <p:ext uri="{BB962C8B-B14F-4D97-AF65-F5344CB8AC3E}">
        <p14:creationId xmlns:p14="http://schemas.microsoft.com/office/powerpoint/2010/main" val="237421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image" Target="../media/image5.emf"/><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881AD8-C0FA-2D94-393E-E5B87B8D1355}"/>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2AEEE1A-F7A7-531D-A05C-29B103E4ED0B}"/>
              </a:ext>
            </a:extLst>
          </p:cNvPr>
          <p:cNvPicPr>
            <a:picLocks noChangeAspect="1"/>
          </p:cNvPicPr>
          <p:nvPr userDrawn="1"/>
        </p:nvPicPr>
        <p:blipFill>
          <a:blip r:embed="rId4"/>
          <a:stretch>
            <a:fillRect/>
          </a:stretch>
        </p:blipFill>
        <p:spPr>
          <a:xfrm>
            <a:off x="0" y="6724789"/>
            <a:ext cx="12192000" cy="133211"/>
          </a:xfrm>
          <a:prstGeom prst="rect">
            <a:avLst/>
          </a:prstGeom>
        </p:spPr>
      </p:pic>
    </p:spTree>
    <p:extLst>
      <p:ext uri="{BB962C8B-B14F-4D97-AF65-F5344CB8AC3E}">
        <p14:creationId xmlns:p14="http://schemas.microsoft.com/office/powerpoint/2010/main" val="124505403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B350F-3FFC-494D-9D6E-AAF5A69D8978}"/>
              </a:ext>
            </a:extLst>
          </p:cNvPr>
          <p:cNvPicPr>
            <a:picLocks noChangeAspect="1"/>
          </p:cNvPicPr>
          <p:nvPr userDrawn="1"/>
        </p:nvPicPr>
        <p:blipFill>
          <a:blip r:embed="rId28"/>
          <a:stretch>
            <a:fillRect/>
          </a:stretch>
        </p:blipFill>
        <p:spPr>
          <a:xfrm>
            <a:off x="282388" y="6363387"/>
            <a:ext cx="439507" cy="439507"/>
          </a:xfrm>
          <a:prstGeom prst="rect">
            <a:avLst/>
          </a:prstGeom>
        </p:spPr>
      </p:pic>
      <p:cxnSp>
        <p:nvCxnSpPr>
          <p:cNvPr id="11" name="Straight Connector 10">
            <a:extLst>
              <a:ext uri="{FF2B5EF4-FFF2-40B4-BE49-F238E27FC236}">
                <a16:creationId xmlns:a16="http://schemas.microsoft.com/office/drawing/2014/main" id="{DE4A6508-AFED-3E21-CA74-6C4708A2668C}"/>
              </a:ext>
            </a:extLst>
          </p:cNvPr>
          <p:cNvCxnSpPr>
            <a:cxnSpLocks/>
          </p:cNvCxnSpPr>
          <p:nvPr userDrawn="1"/>
        </p:nvCxnSpPr>
        <p:spPr>
          <a:xfrm>
            <a:off x="282388" y="6276109"/>
            <a:ext cx="11745489" cy="0"/>
          </a:xfrm>
          <a:prstGeom prst="line">
            <a:avLst/>
          </a:prstGeom>
          <a:ln w="15875">
            <a:solidFill>
              <a:srgbClr val="FEAE03"/>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813D688-2F4E-23B9-E389-E19253BF6967}"/>
              </a:ext>
            </a:extLst>
          </p:cNvPr>
          <p:cNvSpPr/>
          <p:nvPr userDrawn="1"/>
        </p:nvSpPr>
        <p:spPr>
          <a:xfrm>
            <a:off x="11281123" y="6276109"/>
            <a:ext cx="439507" cy="581891"/>
          </a:xfrm>
          <a:prstGeom prst="rect">
            <a:avLst/>
          </a:prstGeom>
          <a:solidFill>
            <a:srgbClr val="FE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cxnSp>
        <p:nvCxnSpPr>
          <p:cNvPr id="20" name="Straight Connector 19">
            <a:extLst>
              <a:ext uri="{FF2B5EF4-FFF2-40B4-BE49-F238E27FC236}">
                <a16:creationId xmlns:a16="http://schemas.microsoft.com/office/drawing/2014/main" id="{7975425E-E215-7768-79D3-D33EAE92D679}"/>
              </a:ext>
            </a:extLst>
          </p:cNvPr>
          <p:cNvCxnSpPr/>
          <p:nvPr userDrawn="1"/>
        </p:nvCxnSpPr>
        <p:spPr>
          <a:xfrm>
            <a:off x="0" y="0"/>
            <a:ext cx="0" cy="1854200"/>
          </a:xfrm>
          <a:prstGeom prst="line">
            <a:avLst/>
          </a:prstGeom>
          <a:ln w="76200">
            <a:solidFill>
              <a:srgbClr val="FEAE0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4437CC-D006-D865-CB41-8C696C04C9DB}"/>
              </a:ext>
            </a:extLst>
          </p:cNvPr>
          <p:cNvCxnSpPr>
            <a:cxnSpLocks/>
          </p:cNvCxnSpPr>
          <p:nvPr userDrawn="1"/>
        </p:nvCxnSpPr>
        <p:spPr>
          <a:xfrm>
            <a:off x="0" y="1848394"/>
            <a:ext cx="0" cy="5009606"/>
          </a:xfrm>
          <a:prstGeom prst="line">
            <a:avLst/>
          </a:prstGeom>
          <a:ln w="76200">
            <a:solidFill>
              <a:srgbClr val="416F8B"/>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1E27336-1493-0DFB-CD43-979CE8EE22E6}"/>
              </a:ext>
            </a:extLst>
          </p:cNvPr>
          <p:cNvSpPr>
            <a:spLocks noGrp="1"/>
          </p:cNvSpPr>
          <p:nvPr>
            <p:ph type="sldNum" sz="quarter" idx="4"/>
          </p:nvPr>
        </p:nvSpPr>
        <p:spPr>
          <a:xfrm>
            <a:off x="11281122" y="6356350"/>
            <a:ext cx="439508" cy="365125"/>
          </a:xfrm>
          <a:prstGeom prst="rect">
            <a:avLst/>
          </a:prstGeom>
        </p:spPr>
        <p:txBody>
          <a:bodyPr vert="horz" lIns="91440" tIns="45720" rIns="91440" bIns="45720" rtlCol="0" anchor="ctr"/>
          <a:lstStyle>
            <a:lvl1pPr algn="ctr">
              <a:defRPr sz="1400">
                <a:solidFill>
                  <a:schemeClr val="bg1"/>
                </a:solidFill>
                <a:latin typeface="Nunito Sans" pitchFamily="2" charset="77"/>
              </a:defRPr>
            </a:lvl1pPr>
          </a:lstStyle>
          <a:p>
            <a:fld id="{7F2B5CE0-2588-944D-B8BA-6A137F77750A}" type="slidenum">
              <a:rPr lang="en-PK" smtClean="0"/>
              <a:pPr/>
              <a:t>‹#›</a:t>
            </a:fld>
            <a:endParaRPr lang="en-PK" dirty="0"/>
          </a:p>
        </p:txBody>
      </p:sp>
    </p:spTree>
    <p:extLst>
      <p:ext uri="{BB962C8B-B14F-4D97-AF65-F5344CB8AC3E}">
        <p14:creationId xmlns:p14="http://schemas.microsoft.com/office/powerpoint/2010/main" val="108825446"/>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 id="2147483695" r:id="rId13"/>
    <p:sldLayoutId id="2147483697" r:id="rId14"/>
    <p:sldLayoutId id="2147483694"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01D6F6-0F28-6DB4-BD32-77EFBF9EA539}"/>
              </a:ext>
            </a:extLst>
          </p:cNvPr>
          <p:cNvSpPr>
            <a:spLocks noGrp="1"/>
          </p:cNvSpPr>
          <p:nvPr>
            <p:ph type="ctrTitle"/>
          </p:nvPr>
        </p:nvSpPr>
        <p:spPr/>
        <p:txBody>
          <a:bodyPr anchor="ctr"/>
          <a:lstStyle/>
          <a:p>
            <a:pPr rtl="1"/>
            <a:r>
              <a:rPr lang="ar-SA" sz="6000" dirty="0">
                <a:solidFill>
                  <a:srgbClr val="FFC000"/>
                </a:solidFill>
                <a:latin typeface="Sakkal Majalla" panose="02000000000000000000" pitchFamily="2" charset="-78"/>
                <a:cs typeface="Sakkal Majalla" panose="02000000000000000000" pitchFamily="2" charset="-78"/>
              </a:rPr>
              <a:t>مباحث في علوم القرآن </a:t>
            </a:r>
            <a:endParaRPr lang="en-PK" sz="6000" dirty="0">
              <a:solidFill>
                <a:srgbClr val="FFC000"/>
              </a:solidFill>
              <a:latin typeface="Sakkal Majalla" panose="02000000000000000000" pitchFamily="2" charset="-78"/>
              <a:cs typeface="Sakkal Majalla" panose="02000000000000000000" pitchFamily="2" charset="-78"/>
            </a:endParaRPr>
          </a:p>
        </p:txBody>
      </p:sp>
      <p:sp>
        <p:nvSpPr>
          <p:cNvPr id="13" name="Subtitle 12">
            <a:extLst>
              <a:ext uri="{FF2B5EF4-FFF2-40B4-BE49-F238E27FC236}">
                <a16:creationId xmlns:a16="http://schemas.microsoft.com/office/drawing/2014/main" id="{DF00D96B-1651-2051-44A8-473313C5D4AA}"/>
              </a:ext>
            </a:extLst>
          </p:cNvPr>
          <p:cNvSpPr>
            <a:spLocks noGrp="1"/>
          </p:cNvSpPr>
          <p:nvPr>
            <p:ph type="subTitle" idx="1"/>
          </p:nvPr>
        </p:nvSpPr>
        <p:spPr/>
        <p:txBody>
          <a:bodyPr/>
          <a:lstStyle/>
          <a:p>
            <a:pPr rtl="1"/>
            <a:r>
              <a:rPr lang="ar-SA" sz="4800" b="1" dirty="0">
                <a:solidFill>
                  <a:schemeClr val="accent1">
                    <a:lumMod val="75000"/>
                  </a:schemeClr>
                </a:solidFill>
                <a:latin typeface="Sakkal Majalla" panose="02000000000000000000" pitchFamily="2" charset="-78"/>
                <a:cs typeface="Sakkal Majalla" panose="02000000000000000000" pitchFamily="2" charset="-78"/>
              </a:rPr>
              <a:t>الشيخ منَّاع القطان</a:t>
            </a:r>
          </a:p>
        </p:txBody>
      </p:sp>
      <p:sp>
        <p:nvSpPr>
          <p:cNvPr id="14" name="Text Placeholder 13">
            <a:extLst>
              <a:ext uri="{FF2B5EF4-FFF2-40B4-BE49-F238E27FC236}">
                <a16:creationId xmlns:a16="http://schemas.microsoft.com/office/drawing/2014/main" id="{8C712A8C-8A53-B7BB-981A-728101DFB107}"/>
              </a:ext>
            </a:extLst>
          </p:cNvPr>
          <p:cNvSpPr>
            <a:spLocks noGrp="1"/>
          </p:cNvSpPr>
          <p:nvPr>
            <p:ph type="body" sz="quarter" idx="11"/>
          </p:nvPr>
        </p:nvSpPr>
        <p:spPr/>
        <p:txBody>
          <a:bodyPr/>
          <a:lstStyle/>
          <a:p>
            <a:pPr rtl="1"/>
            <a:r>
              <a:rPr lang="ar-SA" sz="3600" dirty="0">
                <a:latin typeface="Sakkal Majalla" panose="02000000000000000000" pitchFamily="2" charset="-78"/>
                <a:cs typeface="Sakkal Majalla" panose="02000000000000000000" pitchFamily="2" charset="-78"/>
              </a:rPr>
              <a:t>04</a:t>
            </a:r>
            <a:endParaRPr lang="en-PK" sz="3600" dirty="0">
              <a:latin typeface="Sakkal Majalla" panose="02000000000000000000" pitchFamily="2" charset="-78"/>
              <a:cs typeface="Sakkal Majalla" panose="02000000000000000000" pitchFamily="2" charset="-78"/>
            </a:endParaRPr>
          </a:p>
        </p:txBody>
      </p:sp>
      <p:sp>
        <p:nvSpPr>
          <p:cNvPr id="15" name="Text Placeholder 14">
            <a:extLst>
              <a:ext uri="{FF2B5EF4-FFF2-40B4-BE49-F238E27FC236}">
                <a16:creationId xmlns:a16="http://schemas.microsoft.com/office/drawing/2014/main" id="{0B40D6A3-B7E7-57AF-6D12-DE01BFF9ED6B}"/>
              </a:ext>
            </a:extLst>
          </p:cNvPr>
          <p:cNvSpPr>
            <a:spLocks noGrp="1"/>
          </p:cNvSpPr>
          <p:nvPr>
            <p:ph type="body" sz="quarter" idx="12"/>
          </p:nvPr>
        </p:nvSpPr>
        <p:spPr/>
        <p:txBody>
          <a:bodyPr/>
          <a:lstStyle/>
          <a:p>
            <a:endParaRPr lang="en-PK" dirty="0"/>
          </a:p>
        </p:txBody>
      </p:sp>
    </p:spTree>
    <p:extLst>
      <p:ext uri="{BB962C8B-B14F-4D97-AF65-F5344CB8AC3E}">
        <p14:creationId xmlns:p14="http://schemas.microsoft.com/office/powerpoint/2010/main" val="266049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46C372A-ADA1-011D-860B-F32BE3753122}"/>
              </a:ext>
            </a:extLst>
          </p:cNvPr>
          <p:cNvSpPr>
            <a:spLocks noGrp="1"/>
          </p:cNvSpPr>
          <p:nvPr>
            <p:ph type="ctrTitle"/>
          </p:nvPr>
        </p:nvSpPr>
        <p:spPr/>
        <p:style>
          <a:lnRef idx="2">
            <a:schemeClr val="accent2">
              <a:shade val="15000"/>
            </a:schemeClr>
          </a:lnRef>
          <a:fillRef idx="1">
            <a:schemeClr val="accent2"/>
          </a:fillRef>
          <a:effectRef idx="0">
            <a:schemeClr val="accent2"/>
          </a:effectRef>
          <a:fontRef idx="minor">
            <a:schemeClr val="lt1"/>
          </a:fontRef>
        </p:style>
        <p:txBody>
          <a:bodyPr/>
          <a:lstStyle/>
          <a:p>
            <a:r>
              <a:rPr lang="ar-SA" sz="4400" dirty="0"/>
              <a:t>أمثلة متعلقة بالمكي والمدني</a:t>
            </a:r>
          </a:p>
        </p:txBody>
      </p:sp>
      <p:sp>
        <p:nvSpPr>
          <p:cNvPr id="3" name="عنصر نائب لرقم الشريحة 2">
            <a:extLst>
              <a:ext uri="{FF2B5EF4-FFF2-40B4-BE49-F238E27FC236}">
                <a16:creationId xmlns:a16="http://schemas.microsoft.com/office/drawing/2014/main" id="{C9CD593F-C8E0-6E64-1E43-8DD101F8C98F}"/>
              </a:ext>
            </a:extLst>
          </p:cNvPr>
          <p:cNvSpPr>
            <a:spLocks noGrp="1"/>
          </p:cNvSpPr>
          <p:nvPr>
            <p:ph type="sldNum" sz="quarter" idx="10"/>
          </p:nvPr>
        </p:nvSpPr>
        <p:spPr/>
        <p:txBody>
          <a:bodyPr/>
          <a:lstStyle/>
          <a:p>
            <a:fld id="{B3AAEDDD-3740-8948-A3A6-F73FE3FB2558}" type="slidenum">
              <a:rPr lang="en-PK" smtClean="0"/>
              <a:pPr/>
              <a:t>10</a:t>
            </a:fld>
            <a:endParaRPr lang="en-PK" dirty="0"/>
          </a:p>
        </p:txBody>
      </p:sp>
      <p:sp>
        <p:nvSpPr>
          <p:cNvPr id="4" name="مستطيل: زوايا مستديرة 3">
            <a:extLst>
              <a:ext uri="{FF2B5EF4-FFF2-40B4-BE49-F238E27FC236}">
                <a16:creationId xmlns:a16="http://schemas.microsoft.com/office/drawing/2014/main" id="{2957597D-6BA4-1D63-BB4A-F9A4CA6A1B01}"/>
              </a:ext>
            </a:extLst>
          </p:cNvPr>
          <p:cNvSpPr/>
          <p:nvPr/>
        </p:nvSpPr>
        <p:spPr>
          <a:xfrm>
            <a:off x="10097588" y="1525001"/>
            <a:ext cx="1358537" cy="247652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dirty="0">
                <a:solidFill>
                  <a:srgbClr val="FEAE03"/>
                </a:solidFill>
              </a:rPr>
              <a:t>خامساً: </a:t>
            </a:r>
            <a:r>
              <a:rPr lang="ar-SA" sz="2400" dirty="0"/>
              <a:t>الآيات المدنية في السور المكية</a:t>
            </a:r>
          </a:p>
        </p:txBody>
      </p:sp>
      <p:sp>
        <p:nvSpPr>
          <p:cNvPr id="5" name="مستطيل: زوايا مستديرة 4">
            <a:extLst>
              <a:ext uri="{FF2B5EF4-FFF2-40B4-BE49-F238E27FC236}">
                <a16:creationId xmlns:a16="http://schemas.microsoft.com/office/drawing/2014/main" id="{0B3D567F-A652-A454-BC4B-B227670D60C1}"/>
              </a:ext>
            </a:extLst>
          </p:cNvPr>
          <p:cNvSpPr/>
          <p:nvPr/>
        </p:nvSpPr>
        <p:spPr>
          <a:xfrm>
            <a:off x="1502229" y="1581913"/>
            <a:ext cx="8334103" cy="2312126"/>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من أمثلة الآيات المدنية في السور المكية "سورة الأنعام" قال ابن عباس: نزلت بمكة جملة واحدة. فهي مكية إلا ثلاث آيات منها نزلت بالمدينة: </a:t>
            </a:r>
            <a:r>
              <a:rPr lang="ar-SA" sz="2400" dirty="0">
                <a:solidFill>
                  <a:srgbClr val="FEAE03"/>
                </a:solidFill>
              </a:rPr>
              <a:t>{قُلْ تَعَالَوْا أَتْلُ مَا حَرَّمَ رَبُّكُمْ عَلَيْكُمْ أَلَّا تُشْرِكُوا بِهِ شيئًا وَبِالْوَالِدَيْنِ إِحْسَانًا وَلا تَقْتُلُوا أَوْلادَكُمْ مِنْ إِمْلاقٍ نَحْنُ نَرْزُقُكُمْ وَإِيَّاهُمْ وَلا تَقْرَبُوا الْفَوَاحِشَ مَا ظَهَرَ مِنْهَا وَمَا بَطَنَ وَلا تَقْتُلُوا النَّفْسَ الَّتِي حَرَّمَ اللَّهُ إِلَّا بِالْحَقِّ ذَلِكُمْ </a:t>
            </a:r>
            <a:r>
              <a:rPr lang="ar-SA" sz="2400" dirty="0" err="1">
                <a:solidFill>
                  <a:srgbClr val="FEAE03"/>
                </a:solidFill>
              </a:rPr>
              <a:t>وَصَّاكُمْ</a:t>
            </a:r>
            <a:r>
              <a:rPr lang="ar-SA" sz="2400" dirty="0">
                <a:solidFill>
                  <a:srgbClr val="FEAE03"/>
                </a:solidFill>
              </a:rPr>
              <a:t> بِهِ لَعَلَّكُمْ تَعْقِلُونَ، وَلا تَقْرَبُوا مَالَ الْيَتِيمِ إِلَّا بِالَّتِي هِيَ أَحْسَنُ حَتَّى يَبْلُغَ أَشُدَّهُ وَأَوْفُوا الْكَيْلَ وَالْمِيزَانَ بِالْقِسْطِ لا نُكَلِّفُ نَفْساً إِلَّا وُسْعَهَا}.</a:t>
            </a:r>
          </a:p>
        </p:txBody>
      </p:sp>
      <p:sp>
        <p:nvSpPr>
          <p:cNvPr id="6" name="مستطيل: زوايا مستديرة 5">
            <a:extLst>
              <a:ext uri="{FF2B5EF4-FFF2-40B4-BE49-F238E27FC236}">
                <a16:creationId xmlns:a16="http://schemas.microsoft.com/office/drawing/2014/main" id="{780337BA-EFFF-9477-C821-2207DFCB5FDC}"/>
              </a:ext>
            </a:extLst>
          </p:cNvPr>
          <p:cNvSpPr/>
          <p:nvPr/>
        </p:nvSpPr>
        <p:spPr>
          <a:xfrm>
            <a:off x="10097588" y="4245429"/>
            <a:ext cx="1358537" cy="194636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dirty="0">
                <a:solidFill>
                  <a:srgbClr val="FEAE03"/>
                </a:solidFill>
              </a:rPr>
              <a:t>سادساً</a:t>
            </a:r>
            <a:r>
              <a:rPr lang="ar-SA" sz="2400" dirty="0">
                <a:solidFill>
                  <a:srgbClr val="FEAE03"/>
                </a:solidFill>
              </a:rPr>
              <a:t>: </a:t>
            </a:r>
            <a:r>
              <a:rPr lang="ar-SA" sz="2400" dirty="0"/>
              <a:t>ما نزل بمكة وحكمه مدني</a:t>
            </a:r>
          </a:p>
        </p:txBody>
      </p:sp>
      <p:sp>
        <p:nvSpPr>
          <p:cNvPr id="7" name="مستطيل: زوايا مستديرة 6">
            <a:extLst>
              <a:ext uri="{FF2B5EF4-FFF2-40B4-BE49-F238E27FC236}">
                <a16:creationId xmlns:a16="http://schemas.microsoft.com/office/drawing/2014/main" id="{928E6E1E-536E-568C-C5C4-B3BAEAB93E16}"/>
              </a:ext>
            </a:extLst>
          </p:cNvPr>
          <p:cNvSpPr/>
          <p:nvPr/>
        </p:nvSpPr>
        <p:spPr>
          <a:xfrm>
            <a:off x="1502229" y="4245429"/>
            <a:ext cx="8164286" cy="1946365"/>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ويمثلون له بقوله تعالى: </a:t>
            </a:r>
            <a:r>
              <a:rPr lang="ar-SA" sz="2400" dirty="0">
                <a:solidFill>
                  <a:srgbClr val="FEAE03"/>
                </a:solidFill>
              </a:rPr>
              <a:t>{يَا أَيُّهَا النَّاسُ إِنَّا خَلَقْنَاكُمْ مِنْ ذَكَرٍ وَأُنْثَى وَجَعَلْنَاكُمْ شُعُوبًا وَقَبَائِلَ لِتَعَارَفُوا إِنَّ أَكْرَمَكُمْ عِنْدَ اللَّهِ أَتْقَاكُمْ إِنَّ اللَّهَ عَلِيمٌ خَبِيرٌ}</a:t>
            </a:r>
            <a:r>
              <a:rPr lang="ar-SA" sz="2400" dirty="0"/>
              <a:t>. فإنها نزلت بمكة يوم الفتح، وهي مدنية لأنها نزلت بعد الهجرة.</a:t>
            </a:r>
          </a:p>
        </p:txBody>
      </p:sp>
      <p:sp>
        <p:nvSpPr>
          <p:cNvPr id="8" name="سهم: بشكل رتبة عسكرية 7">
            <a:extLst>
              <a:ext uri="{FF2B5EF4-FFF2-40B4-BE49-F238E27FC236}">
                <a16:creationId xmlns:a16="http://schemas.microsoft.com/office/drawing/2014/main" id="{889E280C-B943-DA72-8862-167A1E760952}"/>
              </a:ext>
            </a:extLst>
          </p:cNvPr>
          <p:cNvSpPr/>
          <p:nvPr/>
        </p:nvSpPr>
        <p:spPr>
          <a:xfrm rot="5400000">
            <a:off x="10566069" y="528381"/>
            <a:ext cx="775577"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مربع نص 8">
            <a:extLst>
              <a:ext uri="{FF2B5EF4-FFF2-40B4-BE49-F238E27FC236}">
                <a16:creationId xmlns:a16="http://schemas.microsoft.com/office/drawing/2014/main" id="{9E3401C2-18D0-CE04-CDA8-3796AD521EC8}"/>
              </a:ext>
            </a:extLst>
          </p:cNvPr>
          <p:cNvSpPr txBox="1"/>
          <p:nvPr/>
        </p:nvSpPr>
        <p:spPr>
          <a:xfrm>
            <a:off x="10773443" y="571830"/>
            <a:ext cx="357790" cy="584775"/>
          </a:xfrm>
          <a:prstGeom prst="rect">
            <a:avLst/>
          </a:prstGeom>
          <a:noFill/>
        </p:spPr>
        <p:txBody>
          <a:bodyPr wrap="none" rtlCol="1">
            <a:spAutoFit/>
          </a:bodyPr>
          <a:lstStyle/>
          <a:p>
            <a:r>
              <a:rPr lang="ar-SA" sz="3200" dirty="0"/>
              <a:t>3</a:t>
            </a:r>
          </a:p>
        </p:txBody>
      </p:sp>
    </p:spTree>
    <p:extLst>
      <p:ext uri="{BB962C8B-B14F-4D97-AF65-F5344CB8AC3E}">
        <p14:creationId xmlns:p14="http://schemas.microsoft.com/office/powerpoint/2010/main" val="200220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4E54D7-D245-4E1A-B476-828871077640}"/>
              </a:ext>
            </a:extLst>
          </p:cNvPr>
          <p:cNvSpPr>
            <a:spLocks noGrp="1"/>
          </p:cNvSpPr>
          <p:nvPr>
            <p:ph type="ctrTitle"/>
          </p:nvPr>
        </p:nvSpPr>
        <p:spPr/>
        <p:style>
          <a:lnRef idx="3">
            <a:schemeClr val="lt1"/>
          </a:lnRef>
          <a:fillRef idx="1">
            <a:schemeClr val="accent2"/>
          </a:fillRef>
          <a:effectRef idx="1">
            <a:schemeClr val="accent2"/>
          </a:effectRef>
          <a:fontRef idx="minor">
            <a:schemeClr val="lt1"/>
          </a:fontRef>
        </p:style>
        <p:txBody>
          <a:bodyPr/>
          <a:lstStyle/>
          <a:p>
            <a:r>
              <a:rPr lang="ar-SA" sz="4400" dirty="0"/>
              <a:t>أمثلة متعلقة بالمكي والمدني</a:t>
            </a:r>
          </a:p>
        </p:txBody>
      </p:sp>
      <p:sp>
        <p:nvSpPr>
          <p:cNvPr id="3" name="عنصر نائب لرقم الشريحة 2">
            <a:extLst>
              <a:ext uri="{FF2B5EF4-FFF2-40B4-BE49-F238E27FC236}">
                <a16:creationId xmlns:a16="http://schemas.microsoft.com/office/drawing/2014/main" id="{96825173-F3CE-68B9-F230-2B155E1AA41C}"/>
              </a:ext>
            </a:extLst>
          </p:cNvPr>
          <p:cNvSpPr>
            <a:spLocks noGrp="1"/>
          </p:cNvSpPr>
          <p:nvPr>
            <p:ph type="sldNum" sz="quarter" idx="10"/>
          </p:nvPr>
        </p:nvSpPr>
        <p:spPr>
          <a:solidFill>
            <a:schemeClr val="accent1"/>
          </a:solidFill>
        </p:spPr>
        <p:style>
          <a:lnRef idx="3">
            <a:schemeClr val="lt1"/>
          </a:lnRef>
          <a:fillRef idx="1">
            <a:schemeClr val="accent2"/>
          </a:fillRef>
          <a:effectRef idx="1">
            <a:schemeClr val="accent2"/>
          </a:effectRef>
          <a:fontRef idx="minor">
            <a:schemeClr val="lt1"/>
          </a:fontRef>
        </p:style>
        <p:txBody>
          <a:bodyPr/>
          <a:lstStyle/>
          <a:p>
            <a:fld id="{B3AAEDDD-3740-8948-A3A6-F73FE3FB2558}" type="slidenum">
              <a:rPr lang="en-PK" smtClean="0"/>
              <a:pPr/>
              <a:t>11</a:t>
            </a:fld>
            <a:endParaRPr lang="en-PK" dirty="0"/>
          </a:p>
        </p:txBody>
      </p:sp>
      <p:sp>
        <p:nvSpPr>
          <p:cNvPr id="6" name="مستطيل: زوايا مستديرة 5">
            <a:extLst>
              <a:ext uri="{FF2B5EF4-FFF2-40B4-BE49-F238E27FC236}">
                <a16:creationId xmlns:a16="http://schemas.microsoft.com/office/drawing/2014/main" id="{2BA09162-D30B-E7A9-79DC-D33659B8DED7}"/>
              </a:ext>
            </a:extLst>
          </p:cNvPr>
          <p:cNvSpPr/>
          <p:nvPr/>
        </p:nvSpPr>
        <p:spPr>
          <a:xfrm>
            <a:off x="10208662" y="1502229"/>
            <a:ext cx="1072460" cy="1926771"/>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3200" dirty="0">
                <a:solidFill>
                  <a:srgbClr val="FEAE03"/>
                </a:solidFill>
              </a:rPr>
              <a:t>سابعاً: </a:t>
            </a:r>
            <a:r>
              <a:rPr lang="ar-SA" sz="2400" dirty="0"/>
              <a:t>ما نزل بالمدينة وحكمه مكي.</a:t>
            </a:r>
          </a:p>
        </p:txBody>
      </p:sp>
      <p:sp>
        <p:nvSpPr>
          <p:cNvPr id="7" name="مستطيل: زوايا مستديرة 6">
            <a:extLst>
              <a:ext uri="{FF2B5EF4-FFF2-40B4-BE49-F238E27FC236}">
                <a16:creationId xmlns:a16="http://schemas.microsoft.com/office/drawing/2014/main" id="{CA2A2A22-0F0C-C5A0-9DF2-F2224892C938}"/>
              </a:ext>
            </a:extLst>
          </p:cNvPr>
          <p:cNvSpPr/>
          <p:nvPr/>
        </p:nvSpPr>
        <p:spPr>
          <a:xfrm>
            <a:off x="5982789" y="1387647"/>
            <a:ext cx="3866606" cy="1981683"/>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ويمثلون له بسورة الممتحنة، فإنها نزلت بالمدينة، فهي مدنية باعتبار المكان، ولكن الخطاب في ثناياها توجه إلى مشركي أهل مكة.</a:t>
            </a:r>
          </a:p>
        </p:txBody>
      </p:sp>
      <p:sp>
        <p:nvSpPr>
          <p:cNvPr id="8" name="مستطيل: زوايا مستديرة 7">
            <a:extLst>
              <a:ext uri="{FF2B5EF4-FFF2-40B4-BE49-F238E27FC236}">
                <a16:creationId xmlns:a16="http://schemas.microsoft.com/office/drawing/2014/main" id="{CCA96505-6B6E-BBB4-5438-8ABD6987D5E9}"/>
              </a:ext>
            </a:extLst>
          </p:cNvPr>
          <p:cNvSpPr/>
          <p:nvPr/>
        </p:nvSpPr>
        <p:spPr>
          <a:xfrm>
            <a:off x="10144000" y="3817911"/>
            <a:ext cx="1201783" cy="2018795"/>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3200" dirty="0">
                <a:solidFill>
                  <a:srgbClr val="FEAE03"/>
                </a:solidFill>
              </a:rPr>
              <a:t>ثامناً: </a:t>
            </a:r>
          </a:p>
          <a:p>
            <a:pPr algn="ctr"/>
            <a:r>
              <a:rPr lang="ar-SA" sz="2400" dirty="0"/>
              <a:t>ما يشبه نزول المكي في المدني </a:t>
            </a:r>
          </a:p>
        </p:txBody>
      </p:sp>
      <p:sp>
        <p:nvSpPr>
          <p:cNvPr id="9" name="مستطيل: زوايا مستديرة 8">
            <a:extLst>
              <a:ext uri="{FF2B5EF4-FFF2-40B4-BE49-F238E27FC236}">
                <a16:creationId xmlns:a16="http://schemas.microsoft.com/office/drawing/2014/main" id="{0031EFA0-FB70-CE49-0BB3-5CF54049104A}"/>
              </a:ext>
            </a:extLst>
          </p:cNvPr>
          <p:cNvSpPr/>
          <p:nvPr/>
        </p:nvSpPr>
        <p:spPr>
          <a:xfrm>
            <a:off x="5982789" y="3455710"/>
            <a:ext cx="3866606" cy="274319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ويعني العلماء به ما كان في السور المدنية من آيات جاء أسلوبها في خصائصه وطابعه العام على نمط السور المكية، ومن أمثلته قوله تعالى في سورة الأنفال  وهي مدنية: </a:t>
            </a:r>
            <a:r>
              <a:rPr lang="ar-SA" sz="2400" dirty="0">
                <a:solidFill>
                  <a:srgbClr val="FEAE03"/>
                </a:solidFill>
              </a:rPr>
              <a:t>{َإِذْ قَالُوا اللَّهُمَّ إِنْ كَانَ هَذَا هُوَ الْحَقَّ مِنْ عِنْدِكَ فَأَمْطِرْ عَلَيْنَا حِجَارَةً مِنَ السَّمَاءِ أَوِ ائْتِنَا بِعَذَابٍ أَلِيمٍ}.</a:t>
            </a:r>
          </a:p>
        </p:txBody>
      </p:sp>
      <p:sp>
        <p:nvSpPr>
          <p:cNvPr id="10" name="مستطيل: زوايا مستديرة 9">
            <a:extLst>
              <a:ext uri="{FF2B5EF4-FFF2-40B4-BE49-F238E27FC236}">
                <a16:creationId xmlns:a16="http://schemas.microsoft.com/office/drawing/2014/main" id="{37B11240-739D-79DE-6824-5D72A55B493A}"/>
              </a:ext>
            </a:extLst>
          </p:cNvPr>
          <p:cNvSpPr/>
          <p:nvPr/>
        </p:nvSpPr>
        <p:spPr>
          <a:xfrm flipH="1">
            <a:off x="3435526" y="1669385"/>
            <a:ext cx="1201783" cy="1981683"/>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3200" dirty="0">
                <a:solidFill>
                  <a:srgbClr val="FEAE03"/>
                </a:solidFill>
              </a:rPr>
              <a:t>تاسعاً: </a:t>
            </a:r>
          </a:p>
          <a:p>
            <a:pPr algn="ctr"/>
            <a:r>
              <a:rPr lang="ar-SA" sz="2400" dirty="0"/>
              <a:t>ما يُشبه نزول المدني في المكي</a:t>
            </a:r>
          </a:p>
        </p:txBody>
      </p:sp>
      <p:sp>
        <p:nvSpPr>
          <p:cNvPr id="11" name="مستطيل: زوايا مستديرة 10">
            <a:extLst>
              <a:ext uri="{FF2B5EF4-FFF2-40B4-BE49-F238E27FC236}">
                <a16:creationId xmlns:a16="http://schemas.microsoft.com/office/drawing/2014/main" id="{5467C0EB-3503-AD44-AFF3-317B92A54DBE}"/>
              </a:ext>
            </a:extLst>
          </p:cNvPr>
          <p:cNvSpPr/>
          <p:nvPr/>
        </p:nvSpPr>
        <p:spPr>
          <a:xfrm>
            <a:off x="743609" y="1387647"/>
            <a:ext cx="2332653" cy="2430264"/>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وهو ما يقابل النوع السابق، ويمثلون له بقوله تعالى في سورة النجم: </a:t>
            </a:r>
            <a:r>
              <a:rPr lang="ar-SA" sz="2400" dirty="0">
                <a:solidFill>
                  <a:srgbClr val="FEAE03"/>
                </a:solidFill>
              </a:rPr>
              <a:t>{الَّذِينَ يَجْتَنِبُونَ كَبَائِرَ الإثم وَالْفَوَاحِشَ إِلَّا اللَّمَمَ}.</a:t>
            </a:r>
          </a:p>
        </p:txBody>
      </p:sp>
      <p:sp>
        <p:nvSpPr>
          <p:cNvPr id="12" name="مستطيل: زوايا مستديرة 11">
            <a:extLst>
              <a:ext uri="{FF2B5EF4-FFF2-40B4-BE49-F238E27FC236}">
                <a16:creationId xmlns:a16="http://schemas.microsoft.com/office/drawing/2014/main" id="{AD8E9D0A-DF39-E8A1-8CD5-0788D37B1484}"/>
              </a:ext>
            </a:extLst>
          </p:cNvPr>
          <p:cNvSpPr/>
          <p:nvPr/>
        </p:nvSpPr>
        <p:spPr>
          <a:xfrm>
            <a:off x="3435529" y="4193176"/>
            <a:ext cx="1201783" cy="1763486"/>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3200" dirty="0">
                <a:solidFill>
                  <a:srgbClr val="FEAE03"/>
                </a:solidFill>
              </a:rPr>
              <a:t>عاشراً:</a:t>
            </a:r>
          </a:p>
          <a:p>
            <a:pPr algn="ctr"/>
            <a:r>
              <a:rPr lang="ar-SA" sz="2400" dirty="0"/>
              <a:t> ما حُمل من مكة إلى المدينة</a:t>
            </a:r>
          </a:p>
        </p:txBody>
      </p:sp>
      <p:sp>
        <p:nvSpPr>
          <p:cNvPr id="13" name="مستطيل: زوايا مستديرة 12">
            <a:extLst>
              <a:ext uri="{FF2B5EF4-FFF2-40B4-BE49-F238E27FC236}">
                <a16:creationId xmlns:a16="http://schemas.microsoft.com/office/drawing/2014/main" id="{E57396FB-2B95-DF6F-6A36-2269B2EE38A9}"/>
              </a:ext>
            </a:extLst>
          </p:cNvPr>
          <p:cNvSpPr/>
          <p:nvPr/>
        </p:nvSpPr>
        <p:spPr>
          <a:xfrm>
            <a:off x="743609" y="3997807"/>
            <a:ext cx="2195535" cy="2076422"/>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ومن أمثلته: سورة </a:t>
            </a:r>
            <a:r>
              <a:rPr lang="ar-SA" sz="2400" dirty="0">
                <a:solidFill>
                  <a:srgbClr val="FEAE03"/>
                </a:solidFill>
              </a:rPr>
              <a:t>{سَبِّحِ اسْمَ رَبِّكَ الْأَعْلَى}.</a:t>
            </a:r>
          </a:p>
        </p:txBody>
      </p:sp>
      <p:sp>
        <p:nvSpPr>
          <p:cNvPr id="14" name="سهم: بشكل رتبة عسكرية 13">
            <a:extLst>
              <a:ext uri="{FF2B5EF4-FFF2-40B4-BE49-F238E27FC236}">
                <a16:creationId xmlns:a16="http://schemas.microsoft.com/office/drawing/2014/main" id="{59FFE092-60E3-2005-C9BB-AE9020329273}"/>
              </a:ext>
            </a:extLst>
          </p:cNvPr>
          <p:cNvSpPr/>
          <p:nvPr/>
        </p:nvSpPr>
        <p:spPr>
          <a:xfrm rot="5400000">
            <a:off x="10781608" y="540328"/>
            <a:ext cx="762514"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5" name="مربع نص 14">
            <a:extLst>
              <a:ext uri="{FF2B5EF4-FFF2-40B4-BE49-F238E27FC236}">
                <a16:creationId xmlns:a16="http://schemas.microsoft.com/office/drawing/2014/main" id="{5024F819-F847-70DF-F67B-EAFE10DF2BC0}"/>
              </a:ext>
            </a:extLst>
          </p:cNvPr>
          <p:cNvSpPr txBox="1"/>
          <p:nvPr/>
        </p:nvSpPr>
        <p:spPr>
          <a:xfrm>
            <a:off x="11013649" y="560521"/>
            <a:ext cx="357790" cy="584775"/>
          </a:xfrm>
          <a:prstGeom prst="rect">
            <a:avLst/>
          </a:prstGeom>
          <a:noFill/>
        </p:spPr>
        <p:txBody>
          <a:bodyPr wrap="none" rtlCol="1">
            <a:spAutoFit/>
          </a:bodyPr>
          <a:lstStyle/>
          <a:p>
            <a:r>
              <a:rPr lang="ar-SA" sz="3200" dirty="0"/>
              <a:t>4</a:t>
            </a:r>
          </a:p>
        </p:txBody>
      </p:sp>
    </p:spTree>
    <p:extLst>
      <p:ext uri="{BB962C8B-B14F-4D97-AF65-F5344CB8AC3E}">
        <p14:creationId xmlns:p14="http://schemas.microsoft.com/office/powerpoint/2010/main" val="736702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073624-8413-3B17-C83D-57C573A6B77A}"/>
              </a:ext>
            </a:extLst>
          </p:cNvPr>
          <p:cNvSpPr>
            <a:spLocks noGrp="1"/>
          </p:cNvSpPr>
          <p:nvPr>
            <p:ph type="ctrTitle"/>
          </p:nvPr>
        </p:nvSpPr>
        <p:spPr>
          <a:solidFill>
            <a:schemeClr val="accent1"/>
          </a:solidFill>
        </p:spPr>
        <p:style>
          <a:lnRef idx="2">
            <a:schemeClr val="accent1"/>
          </a:lnRef>
          <a:fillRef idx="1">
            <a:schemeClr val="lt1"/>
          </a:fillRef>
          <a:effectRef idx="0">
            <a:schemeClr val="accent1"/>
          </a:effectRef>
          <a:fontRef idx="minor">
            <a:schemeClr val="dk1"/>
          </a:fontRef>
        </p:style>
        <p:txBody>
          <a:bodyPr/>
          <a:lstStyle/>
          <a:p>
            <a:r>
              <a:rPr lang="ar-SA" sz="4400" dirty="0">
                <a:solidFill>
                  <a:schemeClr val="tx2"/>
                </a:solidFill>
              </a:rPr>
              <a:t>أمثلة متعلقة بالمكي والمدني</a:t>
            </a:r>
          </a:p>
        </p:txBody>
      </p:sp>
      <p:sp>
        <p:nvSpPr>
          <p:cNvPr id="3" name="عنصر نائب لرقم الشريحة 2">
            <a:extLst>
              <a:ext uri="{FF2B5EF4-FFF2-40B4-BE49-F238E27FC236}">
                <a16:creationId xmlns:a16="http://schemas.microsoft.com/office/drawing/2014/main" id="{181A7EF7-1834-E9EB-F775-E19853544FC3}"/>
              </a:ext>
            </a:extLst>
          </p:cNvPr>
          <p:cNvSpPr>
            <a:spLocks noGrp="1"/>
          </p:cNvSpPr>
          <p:nvPr>
            <p:ph type="sldNum" sz="quarter" idx="10"/>
          </p:nvPr>
        </p:nvSpPr>
        <p:spPr/>
        <p:style>
          <a:lnRef idx="2">
            <a:schemeClr val="accent1"/>
          </a:lnRef>
          <a:fillRef idx="1">
            <a:schemeClr val="lt1"/>
          </a:fillRef>
          <a:effectRef idx="0">
            <a:schemeClr val="accent1"/>
          </a:effectRef>
          <a:fontRef idx="minor">
            <a:schemeClr val="dk1"/>
          </a:fontRef>
        </p:style>
        <p:txBody>
          <a:bodyPr/>
          <a:lstStyle/>
          <a:p>
            <a:fld id="{B3AAEDDD-3740-8948-A3A6-F73FE3FB2558}" type="slidenum">
              <a:rPr lang="en-PK" sz="2400" smtClean="0"/>
              <a:pPr/>
              <a:t>12</a:t>
            </a:fld>
            <a:endParaRPr lang="en-PK" sz="2400" dirty="0"/>
          </a:p>
        </p:txBody>
      </p:sp>
      <p:sp>
        <p:nvSpPr>
          <p:cNvPr id="4" name="مستطيل: زوايا مستديرة 3">
            <a:extLst>
              <a:ext uri="{FF2B5EF4-FFF2-40B4-BE49-F238E27FC236}">
                <a16:creationId xmlns:a16="http://schemas.microsoft.com/office/drawing/2014/main" id="{8458CB12-9047-137D-8C05-06496A376AD9}"/>
              </a:ext>
            </a:extLst>
          </p:cNvPr>
          <p:cNvSpPr/>
          <p:nvPr/>
        </p:nvSpPr>
        <p:spPr>
          <a:xfrm>
            <a:off x="10123714" y="1404257"/>
            <a:ext cx="1779117" cy="202474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dirty="0">
                <a:solidFill>
                  <a:schemeClr val="tx2"/>
                </a:solidFill>
              </a:rPr>
              <a:t>الحادي عشر: </a:t>
            </a:r>
          </a:p>
          <a:p>
            <a:pPr algn="ctr"/>
            <a:r>
              <a:rPr lang="ar-SA" sz="2400" dirty="0"/>
              <a:t>ما حُمل من المدينة إلى مكة.</a:t>
            </a:r>
          </a:p>
        </p:txBody>
      </p:sp>
      <p:sp>
        <p:nvSpPr>
          <p:cNvPr id="5" name="مستطيل: زوايا مستديرة 4">
            <a:extLst>
              <a:ext uri="{FF2B5EF4-FFF2-40B4-BE49-F238E27FC236}">
                <a16:creationId xmlns:a16="http://schemas.microsoft.com/office/drawing/2014/main" id="{0935377D-4130-516A-0F44-E910996D4A46}"/>
              </a:ext>
            </a:extLst>
          </p:cNvPr>
          <p:cNvSpPr/>
          <p:nvPr/>
        </p:nvSpPr>
        <p:spPr>
          <a:xfrm>
            <a:off x="7537269" y="1959429"/>
            <a:ext cx="2547257" cy="1071154"/>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ومن أمثلته أول سورة "براءة".</a:t>
            </a:r>
          </a:p>
        </p:txBody>
      </p:sp>
      <p:sp>
        <p:nvSpPr>
          <p:cNvPr id="6" name="مستطيل: زوايا مستديرة 5">
            <a:extLst>
              <a:ext uri="{FF2B5EF4-FFF2-40B4-BE49-F238E27FC236}">
                <a16:creationId xmlns:a16="http://schemas.microsoft.com/office/drawing/2014/main" id="{692CD9FE-6F53-F0E5-6CC8-B50E51485AB5}"/>
              </a:ext>
            </a:extLst>
          </p:cNvPr>
          <p:cNvSpPr/>
          <p:nvPr/>
        </p:nvSpPr>
        <p:spPr>
          <a:xfrm>
            <a:off x="10123713" y="3827417"/>
            <a:ext cx="1800498" cy="202474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dirty="0">
                <a:solidFill>
                  <a:schemeClr val="tx2"/>
                </a:solidFill>
              </a:rPr>
              <a:t>الثاني عشر</a:t>
            </a:r>
            <a:r>
              <a:rPr lang="ar-SA" sz="3200" dirty="0"/>
              <a:t>:</a:t>
            </a:r>
          </a:p>
          <a:p>
            <a:pPr algn="ctr"/>
            <a:r>
              <a:rPr lang="ar-SA" sz="2400" dirty="0"/>
              <a:t>ما نزل ليلًا وما نزل نهارًا</a:t>
            </a:r>
          </a:p>
        </p:txBody>
      </p:sp>
      <p:sp>
        <p:nvSpPr>
          <p:cNvPr id="7" name="مستطيل: زوايا مستديرة 6">
            <a:extLst>
              <a:ext uri="{FF2B5EF4-FFF2-40B4-BE49-F238E27FC236}">
                <a16:creationId xmlns:a16="http://schemas.microsoft.com/office/drawing/2014/main" id="{B908089A-8D88-62F6-879A-DC5EE17A950B}"/>
              </a:ext>
            </a:extLst>
          </p:cNvPr>
          <p:cNvSpPr/>
          <p:nvPr/>
        </p:nvSpPr>
        <p:spPr>
          <a:xfrm>
            <a:off x="7687490" y="4016827"/>
            <a:ext cx="2246813" cy="1645921"/>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أكثر القرآن نزل نهارًا، أما ما نزل بالليل، ومن أمثلته: أواخر آل عمران</a:t>
            </a:r>
          </a:p>
        </p:txBody>
      </p:sp>
      <p:sp>
        <p:nvSpPr>
          <p:cNvPr id="8" name="مستطيل: زوايا مستديرة 7">
            <a:extLst>
              <a:ext uri="{FF2B5EF4-FFF2-40B4-BE49-F238E27FC236}">
                <a16:creationId xmlns:a16="http://schemas.microsoft.com/office/drawing/2014/main" id="{30CA28E0-90D8-7BDD-2F69-2C05F20C368A}"/>
              </a:ext>
            </a:extLst>
          </p:cNvPr>
          <p:cNvSpPr/>
          <p:nvPr/>
        </p:nvSpPr>
        <p:spPr>
          <a:xfrm>
            <a:off x="3856274" y="1879721"/>
            <a:ext cx="1995886" cy="185105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dirty="0">
                <a:solidFill>
                  <a:schemeClr val="tx2"/>
                </a:solidFill>
              </a:rPr>
              <a:t>الثالث عشر: </a:t>
            </a:r>
          </a:p>
          <a:p>
            <a:pPr algn="ctr"/>
            <a:r>
              <a:rPr lang="ar-SA" sz="2400" dirty="0"/>
              <a:t>ما نزل صيفًا وما نزل شتاءً</a:t>
            </a:r>
          </a:p>
        </p:txBody>
      </p:sp>
      <p:sp>
        <p:nvSpPr>
          <p:cNvPr id="9" name="مستطيل: زوايا مستديرة 8">
            <a:extLst>
              <a:ext uri="{FF2B5EF4-FFF2-40B4-BE49-F238E27FC236}">
                <a16:creationId xmlns:a16="http://schemas.microsoft.com/office/drawing/2014/main" id="{6051A04A-B3E0-171F-2D0D-AA3F68F4EED7}"/>
              </a:ext>
            </a:extLst>
          </p:cNvPr>
          <p:cNvSpPr/>
          <p:nvPr/>
        </p:nvSpPr>
        <p:spPr>
          <a:xfrm>
            <a:off x="1245328" y="1404257"/>
            <a:ext cx="2503712" cy="280198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ما نزل صيفًا يمثل له: </a:t>
            </a:r>
          </a:p>
          <a:p>
            <a:pPr algn="ctr"/>
            <a:r>
              <a:rPr lang="ar-SA" sz="2400" dirty="0"/>
              <a:t>بآية الكلالة التي في آخر سورة النساء.</a:t>
            </a:r>
          </a:p>
          <a:p>
            <a:pPr algn="ctr"/>
            <a:r>
              <a:rPr lang="ar-SA" sz="2400"/>
              <a:t>ويمثلون للشتائي: </a:t>
            </a:r>
            <a:r>
              <a:rPr lang="ar-SA" sz="2400" dirty="0"/>
              <a:t>بآيات حديث الإفك في سورة النور: </a:t>
            </a:r>
            <a:r>
              <a:rPr lang="ar-SA" sz="2400" dirty="0">
                <a:solidFill>
                  <a:schemeClr val="accent1"/>
                </a:solidFill>
              </a:rPr>
              <a:t>{إِنَّ الَّذِينَ جَاءُوا بِالْإِفْكِ عُصْبَةٌ مِنْكُمْ}.</a:t>
            </a:r>
          </a:p>
        </p:txBody>
      </p:sp>
      <p:sp>
        <p:nvSpPr>
          <p:cNvPr id="10" name="مستطيل: زوايا مستديرة 9">
            <a:extLst>
              <a:ext uri="{FF2B5EF4-FFF2-40B4-BE49-F238E27FC236}">
                <a16:creationId xmlns:a16="http://schemas.microsoft.com/office/drawing/2014/main" id="{BCD0AF26-E95C-A273-94AD-690956516A85}"/>
              </a:ext>
            </a:extLst>
          </p:cNvPr>
          <p:cNvSpPr/>
          <p:nvPr/>
        </p:nvSpPr>
        <p:spPr>
          <a:xfrm>
            <a:off x="3701696" y="4364117"/>
            <a:ext cx="1995886" cy="164592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dirty="0">
                <a:solidFill>
                  <a:schemeClr val="tx2"/>
                </a:solidFill>
              </a:rPr>
              <a:t>الرابع عشر</a:t>
            </a:r>
            <a:r>
              <a:rPr lang="ar-SA" sz="3200" dirty="0"/>
              <a:t>: </a:t>
            </a:r>
          </a:p>
          <a:p>
            <a:pPr algn="ctr"/>
            <a:r>
              <a:rPr lang="ar-SA" sz="2400" dirty="0"/>
              <a:t>ما نزل في الحضر وما نزل في السَّفَر</a:t>
            </a:r>
          </a:p>
        </p:txBody>
      </p:sp>
      <p:sp>
        <p:nvSpPr>
          <p:cNvPr id="11" name="مستطيل: زوايا مستديرة 10">
            <a:extLst>
              <a:ext uri="{FF2B5EF4-FFF2-40B4-BE49-F238E27FC236}">
                <a16:creationId xmlns:a16="http://schemas.microsoft.com/office/drawing/2014/main" id="{6F93C496-16FD-E230-4B6D-7EDE44E3F1DF}"/>
              </a:ext>
            </a:extLst>
          </p:cNvPr>
          <p:cNvSpPr/>
          <p:nvPr/>
        </p:nvSpPr>
        <p:spPr>
          <a:xfrm>
            <a:off x="1335694" y="4297679"/>
            <a:ext cx="2246813" cy="1705263"/>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من ذلك: أول سورة الأنفال، نزلت ببدر عقب الواقعة.</a:t>
            </a:r>
          </a:p>
        </p:txBody>
      </p:sp>
      <p:sp>
        <p:nvSpPr>
          <p:cNvPr id="12" name="سهم: بشكل رتبة عسكرية 11">
            <a:extLst>
              <a:ext uri="{FF2B5EF4-FFF2-40B4-BE49-F238E27FC236}">
                <a16:creationId xmlns:a16="http://schemas.microsoft.com/office/drawing/2014/main" id="{56B8E882-39C0-FE98-2A9C-26CB97EDE421}"/>
              </a:ext>
            </a:extLst>
          </p:cNvPr>
          <p:cNvSpPr/>
          <p:nvPr/>
        </p:nvSpPr>
        <p:spPr>
          <a:xfrm rot="5400000">
            <a:off x="10171855" y="549192"/>
            <a:ext cx="832488" cy="484632"/>
          </a:xfrm>
          <a:prstGeom prst="chevro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3" name="مربع نص 12">
            <a:extLst>
              <a:ext uri="{FF2B5EF4-FFF2-40B4-BE49-F238E27FC236}">
                <a16:creationId xmlns:a16="http://schemas.microsoft.com/office/drawing/2014/main" id="{7ED4DE5B-918E-5C38-E4FD-8825012915E6}"/>
              </a:ext>
            </a:extLst>
          </p:cNvPr>
          <p:cNvSpPr txBox="1"/>
          <p:nvPr/>
        </p:nvSpPr>
        <p:spPr>
          <a:xfrm>
            <a:off x="10420748" y="546547"/>
            <a:ext cx="357790" cy="584775"/>
          </a:xfrm>
          <a:prstGeom prst="rect">
            <a:avLst/>
          </a:prstGeom>
          <a:noFill/>
          <a:ln>
            <a:noFill/>
          </a:ln>
        </p:spPr>
        <p:txBody>
          <a:bodyPr wrap="none" rtlCol="1">
            <a:spAutoFit/>
          </a:bodyPr>
          <a:lstStyle/>
          <a:p>
            <a:r>
              <a:rPr lang="ar-SA" sz="3200" dirty="0"/>
              <a:t>5</a:t>
            </a:r>
          </a:p>
        </p:txBody>
      </p:sp>
    </p:spTree>
    <p:extLst>
      <p:ext uri="{BB962C8B-B14F-4D97-AF65-F5344CB8AC3E}">
        <p14:creationId xmlns:p14="http://schemas.microsoft.com/office/powerpoint/2010/main" val="78255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38491C-F2F4-1036-52A4-ADBC5BAA7E4C}"/>
              </a:ext>
            </a:extLst>
          </p:cNvPr>
          <p:cNvSpPr>
            <a:spLocks noGrp="1"/>
          </p:cNvSpPr>
          <p:nvPr>
            <p:ph type="ctrTitle"/>
          </p:nvPr>
        </p:nvSpPr>
        <p:spPr/>
        <p:txBody>
          <a:bodyPr/>
          <a:lstStyle/>
          <a:p>
            <a:r>
              <a:rPr lang="ar-SA" sz="4000" dirty="0">
                <a:solidFill>
                  <a:srgbClr val="FFC000"/>
                </a:solidFill>
              </a:rPr>
              <a:t>‌‌كيفية وحي المَلَكِ إلى الرسول</a:t>
            </a:r>
          </a:p>
        </p:txBody>
      </p:sp>
      <p:sp>
        <p:nvSpPr>
          <p:cNvPr id="3" name="عنصر نائب لرقم الشريحة 2">
            <a:extLst>
              <a:ext uri="{FF2B5EF4-FFF2-40B4-BE49-F238E27FC236}">
                <a16:creationId xmlns:a16="http://schemas.microsoft.com/office/drawing/2014/main" id="{38BCE312-E37D-4392-5B4E-1FDDB9AD3B87}"/>
              </a:ext>
            </a:extLst>
          </p:cNvPr>
          <p:cNvSpPr>
            <a:spLocks noGrp="1"/>
          </p:cNvSpPr>
          <p:nvPr>
            <p:ph type="sldNum" sz="quarter" idx="10"/>
          </p:nvPr>
        </p:nvSpPr>
        <p:spPr/>
        <p:txBody>
          <a:bodyPr/>
          <a:lstStyle/>
          <a:p>
            <a:fld id="{B3AAEDDD-3740-8948-A3A6-F73FE3FB2558}" type="slidenum">
              <a:rPr lang="en-PK" smtClean="0"/>
              <a:pPr/>
              <a:t>2</a:t>
            </a:fld>
            <a:endParaRPr lang="en-PK" dirty="0"/>
          </a:p>
        </p:txBody>
      </p:sp>
      <p:graphicFrame>
        <p:nvGraphicFramePr>
          <p:cNvPr id="4" name="رسم تخطيطي 3">
            <a:extLst>
              <a:ext uri="{FF2B5EF4-FFF2-40B4-BE49-F238E27FC236}">
                <a16:creationId xmlns:a16="http://schemas.microsoft.com/office/drawing/2014/main" id="{8776244C-C0EC-F21C-53C5-26A7F61DC0DD}"/>
              </a:ext>
            </a:extLst>
          </p:cNvPr>
          <p:cNvGraphicFramePr/>
          <p:nvPr/>
        </p:nvGraphicFramePr>
        <p:xfrm>
          <a:off x="2063932" y="1233878"/>
          <a:ext cx="9838899" cy="2233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زوايا مستديرة 4">
            <a:extLst>
              <a:ext uri="{FF2B5EF4-FFF2-40B4-BE49-F238E27FC236}">
                <a16:creationId xmlns:a16="http://schemas.microsoft.com/office/drawing/2014/main" id="{219C01C9-1129-512C-41C0-5974AFE4F8FE}"/>
              </a:ext>
            </a:extLst>
          </p:cNvPr>
          <p:cNvSpPr/>
          <p:nvPr/>
        </p:nvSpPr>
        <p:spPr>
          <a:xfrm>
            <a:off x="3187337" y="4213335"/>
            <a:ext cx="7485017" cy="1965396"/>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والحالتان هما القسم الثالث من أقسام التكليم الإلهي المشار إليه في الآية: </a:t>
            </a:r>
            <a:r>
              <a:rPr lang="ar-SA" sz="2400" dirty="0">
                <a:solidFill>
                  <a:srgbClr val="FFC000"/>
                </a:solidFill>
              </a:rPr>
              <a:t>{وَمَا كَانَ لِبَشَرٍ أَنْ يُكَلِّمَهُ اللَّهُ</a:t>
            </a:r>
          </a:p>
          <a:p>
            <a:pPr algn="ctr"/>
            <a:r>
              <a:rPr lang="ar-SA" sz="2400" dirty="0">
                <a:solidFill>
                  <a:srgbClr val="FFFFFF"/>
                </a:solidFill>
              </a:rPr>
              <a:t>1- </a:t>
            </a:r>
            <a:r>
              <a:rPr lang="ar-SA" sz="2400" dirty="0">
                <a:solidFill>
                  <a:srgbClr val="FFC000"/>
                </a:solidFill>
              </a:rPr>
              <a:t>إِلَّا وَحْيًا</a:t>
            </a:r>
          </a:p>
          <a:p>
            <a:pPr algn="ctr"/>
            <a:r>
              <a:rPr lang="ar-SA" sz="2400" dirty="0">
                <a:solidFill>
                  <a:srgbClr val="FFFFFF"/>
                </a:solidFill>
              </a:rPr>
              <a:t>2- </a:t>
            </a:r>
            <a:r>
              <a:rPr lang="ar-SA" sz="2400" dirty="0">
                <a:solidFill>
                  <a:srgbClr val="FFC000"/>
                </a:solidFill>
              </a:rPr>
              <a:t>أَوْ مِنْ وَرَاءِ حِجَابٍ</a:t>
            </a:r>
          </a:p>
          <a:p>
            <a:pPr algn="ctr"/>
            <a:r>
              <a:rPr lang="ar-SA" sz="2400" dirty="0">
                <a:solidFill>
                  <a:srgbClr val="FFFFFF"/>
                </a:solidFill>
              </a:rPr>
              <a:t>3-</a:t>
            </a:r>
            <a:r>
              <a:rPr lang="ar-SA" sz="2400" dirty="0">
                <a:solidFill>
                  <a:srgbClr val="FFC000"/>
                </a:solidFill>
              </a:rPr>
              <a:t> أَوْ يُرْسِلَ رَسُولًا فَيُوحِيَ بِإِذْنِهِ مَا يَشَاءُ إِنَّهُ عَلِيٌّ حَكِيمٌ}</a:t>
            </a:r>
          </a:p>
        </p:txBody>
      </p:sp>
      <p:sp>
        <p:nvSpPr>
          <p:cNvPr id="7" name="سهم: لأسفل 6">
            <a:extLst>
              <a:ext uri="{FF2B5EF4-FFF2-40B4-BE49-F238E27FC236}">
                <a16:creationId xmlns:a16="http://schemas.microsoft.com/office/drawing/2014/main" id="{AE355263-9169-3902-2A9B-76882891A5DF}"/>
              </a:ext>
            </a:extLst>
          </p:cNvPr>
          <p:cNvSpPr/>
          <p:nvPr/>
        </p:nvSpPr>
        <p:spPr>
          <a:xfrm>
            <a:off x="6283234" y="3494879"/>
            <a:ext cx="1959429" cy="718456"/>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53200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2DC2017-2920-50B3-D8E4-FA830EB1580B}"/>
              </a:ext>
            </a:extLst>
          </p:cNvPr>
          <p:cNvSpPr>
            <a:spLocks noGrp="1"/>
          </p:cNvSpPr>
          <p:nvPr>
            <p:ph type="ctrTitle"/>
          </p:nvPr>
        </p:nvSpPr>
        <p:spPr>
          <a:xfrm>
            <a:off x="450704" y="125926"/>
            <a:ext cx="11492284" cy="832490"/>
          </a:xfrm>
          <a:solidFill>
            <a:schemeClr val="accent2"/>
          </a:solidFill>
        </p:spPr>
        <p:txBody>
          <a:bodyPr/>
          <a:lstStyle/>
          <a:p>
            <a:r>
              <a:rPr lang="ar-SA" sz="4400" dirty="0">
                <a:solidFill>
                  <a:srgbClr val="FEAE03"/>
                </a:solidFill>
              </a:rPr>
              <a:t>‌‌شُبَهُ الجاحدين على الوحي</a:t>
            </a:r>
          </a:p>
        </p:txBody>
      </p:sp>
      <p:sp>
        <p:nvSpPr>
          <p:cNvPr id="3" name="عنصر نائب لرقم الشريحة 2">
            <a:extLst>
              <a:ext uri="{FF2B5EF4-FFF2-40B4-BE49-F238E27FC236}">
                <a16:creationId xmlns:a16="http://schemas.microsoft.com/office/drawing/2014/main" id="{9FDD6377-D8AE-7130-A160-FD0040C9EA9D}"/>
              </a:ext>
            </a:extLst>
          </p:cNvPr>
          <p:cNvSpPr>
            <a:spLocks noGrp="1"/>
          </p:cNvSpPr>
          <p:nvPr>
            <p:ph type="sldNum" sz="quarter" idx="10"/>
          </p:nvPr>
        </p:nvSpPr>
        <p:spPr/>
        <p:txBody>
          <a:bodyPr/>
          <a:lstStyle/>
          <a:p>
            <a:fld id="{B3AAEDDD-3740-8948-A3A6-F73FE3FB2558}" type="slidenum">
              <a:rPr lang="en-PK" smtClean="0"/>
              <a:pPr/>
              <a:t>3</a:t>
            </a:fld>
            <a:endParaRPr lang="en-PK" dirty="0"/>
          </a:p>
        </p:txBody>
      </p:sp>
      <p:sp>
        <p:nvSpPr>
          <p:cNvPr id="4" name="مستطيل: زوايا مستديرة 3">
            <a:extLst>
              <a:ext uri="{FF2B5EF4-FFF2-40B4-BE49-F238E27FC236}">
                <a16:creationId xmlns:a16="http://schemas.microsoft.com/office/drawing/2014/main" id="{D6697A0C-2B2D-4373-7269-E486F4F2654F}"/>
              </a:ext>
            </a:extLst>
          </p:cNvPr>
          <p:cNvSpPr/>
          <p:nvPr/>
        </p:nvSpPr>
        <p:spPr>
          <a:xfrm>
            <a:off x="9953897" y="1476103"/>
            <a:ext cx="1867989" cy="415398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SA" sz="3200" dirty="0">
                <a:solidFill>
                  <a:srgbClr val="FEAE03"/>
                </a:solidFill>
              </a:rPr>
              <a:t>الشبهة الأولى:</a:t>
            </a:r>
            <a:r>
              <a:rPr lang="ar-SA" sz="3200" dirty="0"/>
              <a:t> </a:t>
            </a:r>
            <a:r>
              <a:rPr lang="ar-SA" sz="2400" dirty="0"/>
              <a:t>زعموا أن القرآن الكريم من عند محمد صلى الله عليه وسلم ابتكر معانيه، وصاغ أسلوبه، وليس وحيًا يُوحَى.</a:t>
            </a:r>
          </a:p>
          <a:p>
            <a:pPr algn="ctr"/>
            <a:r>
              <a:rPr lang="ar-SA" sz="2400" dirty="0"/>
              <a:t> وهذا زعم باطل من أكثر من جهة: </a:t>
            </a:r>
          </a:p>
        </p:txBody>
      </p:sp>
      <p:sp>
        <p:nvSpPr>
          <p:cNvPr id="5" name="مستطيل: زوايا مستديرة 4">
            <a:extLst>
              <a:ext uri="{FF2B5EF4-FFF2-40B4-BE49-F238E27FC236}">
                <a16:creationId xmlns:a16="http://schemas.microsoft.com/office/drawing/2014/main" id="{23EC40D7-D9C5-3DED-6570-C8FD548FC1EF}"/>
              </a:ext>
            </a:extLst>
          </p:cNvPr>
          <p:cNvSpPr/>
          <p:nvPr/>
        </p:nvSpPr>
        <p:spPr>
          <a:xfrm>
            <a:off x="757647" y="1233876"/>
            <a:ext cx="7582988" cy="1143564"/>
          </a:xfrm>
          <a:prstGeom prst="roundRect">
            <a:avLst/>
          </a:prstGeom>
          <a:ln/>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أولاً: إذا كان يدَّعي لنفسه الزعامة ويتحدى الناس بالمعجزات لتأييد زعامته فلا مصلحة له في أن ينسب ما يتحدى به الناس إلى غيره، وكان في استطاعته أن ينسب القرآن لنفسه.</a:t>
            </a:r>
          </a:p>
        </p:txBody>
      </p:sp>
      <p:sp>
        <p:nvSpPr>
          <p:cNvPr id="6" name="مستطيل: زوايا مستديرة 5">
            <a:extLst>
              <a:ext uri="{FF2B5EF4-FFF2-40B4-BE49-F238E27FC236}">
                <a16:creationId xmlns:a16="http://schemas.microsoft.com/office/drawing/2014/main" id="{0EB7BABF-6373-7337-2F26-E025F151F432}"/>
              </a:ext>
            </a:extLst>
          </p:cNvPr>
          <p:cNvSpPr/>
          <p:nvPr/>
        </p:nvSpPr>
        <p:spPr>
          <a:xfrm>
            <a:off x="757647" y="2504802"/>
            <a:ext cx="7582987" cy="1143564"/>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2400" dirty="0"/>
              <a:t>ثانياً: هذا الادعاء يفترض في رسول الله أنه كان من أولئك الزعماء الذين يعبرون الطريق في الوصول إلى غايتهم على قنطرة من الكذب والتمويه، وهو افتراض </a:t>
            </a:r>
            <a:r>
              <a:rPr lang="ar-SA" sz="2400" dirty="0" err="1"/>
              <a:t>يأباه</a:t>
            </a:r>
            <a:r>
              <a:rPr lang="ar-SA" sz="2400" dirty="0"/>
              <a:t> الواقع التاريخي في سيرته عليه الصلاة والسلام.</a:t>
            </a:r>
          </a:p>
        </p:txBody>
      </p:sp>
      <p:sp>
        <p:nvSpPr>
          <p:cNvPr id="7" name="مستطيل: زوايا مستديرة 6">
            <a:extLst>
              <a:ext uri="{FF2B5EF4-FFF2-40B4-BE49-F238E27FC236}">
                <a16:creationId xmlns:a16="http://schemas.microsoft.com/office/drawing/2014/main" id="{A59F781A-4044-1130-0EC1-BB0AA9FA2619}"/>
              </a:ext>
            </a:extLst>
          </p:cNvPr>
          <p:cNvSpPr/>
          <p:nvPr/>
        </p:nvSpPr>
        <p:spPr>
          <a:xfrm>
            <a:off x="757647" y="3817622"/>
            <a:ext cx="7582988" cy="1110343"/>
          </a:xfrm>
          <a:prstGeom prst="roundRect">
            <a:avLst/>
          </a:prstGeom>
          <a:ln/>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ثالثاً: اتهم المنافقون زوجه عائشة بحديث الإفك، واتهامها يمس كرامته وشرفه، وأبطأ الوحي، وتحرَّج الرسول -صلى الله عليه وسلم- وتحرَّج صحابته معه حتى بلغت القلوب الحناجر.</a:t>
            </a:r>
          </a:p>
        </p:txBody>
      </p:sp>
      <p:sp>
        <p:nvSpPr>
          <p:cNvPr id="8" name="مستطيل: زوايا مستديرة 7">
            <a:extLst>
              <a:ext uri="{FF2B5EF4-FFF2-40B4-BE49-F238E27FC236}">
                <a16:creationId xmlns:a16="http://schemas.microsoft.com/office/drawing/2014/main" id="{A5B75B1E-E12C-27F2-57B0-5996EBFCADE1}"/>
              </a:ext>
            </a:extLst>
          </p:cNvPr>
          <p:cNvSpPr/>
          <p:nvPr/>
        </p:nvSpPr>
        <p:spPr>
          <a:xfrm>
            <a:off x="757648" y="5016138"/>
            <a:ext cx="7582987" cy="111034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dirty="0"/>
              <a:t>رابعاً: استأذن جماعة في التخلف عن غزوة تبوك وأبدوا أعذارًا، وكان منهم مَن انتحل هذه الأعذار من المنافقين وأذن لهم، فنزل القرآن الكريم مصوباً: </a:t>
            </a:r>
            <a:r>
              <a:rPr lang="ar-SA" sz="2400" dirty="0">
                <a:solidFill>
                  <a:srgbClr val="FEAE03"/>
                </a:solidFill>
              </a:rPr>
              <a:t>{عَفَا اللَّهُ عَنْكَ لِمَ أَذِنْتَ لَهُمْ حَتَّى يَتَبَيَّنَ لَكَ الَّذِينَ صَدَقُوا وَتَعْلَمَ الْكَاذِبِينَ}.</a:t>
            </a:r>
          </a:p>
        </p:txBody>
      </p:sp>
      <p:cxnSp>
        <p:nvCxnSpPr>
          <p:cNvPr id="10" name="موصل: منحني 9">
            <a:extLst>
              <a:ext uri="{FF2B5EF4-FFF2-40B4-BE49-F238E27FC236}">
                <a16:creationId xmlns:a16="http://schemas.microsoft.com/office/drawing/2014/main" id="{78B77A4D-1BA4-49F6-796E-39A4B1B82385}"/>
              </a:ext>
            </a:extLst>
          </p:cNvPr>
          <p:cNvCxnSpPr>
            <a:cxnSpLocks/>
          </p:cNvCxnSpPr>
          <p:nvPr/>
        </p:nvCxnSpPr>
        <p:spPr>
          <a:xfrm>
            <a:off x="8340635" y="1771505"/>
            <a:ext cx="1613261" cy="37317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موصل: منحني 14">
            <a:extLst>
              <a:ext uri="{FF2B5EF4-FFF2-40B4-BE49-F238E27FC236}">
                <a16:creationId xmlns:a16="http://schemas.microsoft.com/office/drawing/2014/main" id="{87DA76B9-2EE5-577C-C0CD-AEF4225FF10D}"/>
              </a:ext>
            </a:extLst>
          </p:cNvPr>
          <p:cNvCxnSpPr>
            <a:cxnSpLocks/>
            <a:stCxn id="6" idx="3"/>
          </p:cNvCxnSpPr>
          <p:nvPr/>
        </p:nvCxnSpPr>
        <p:spPr>
          <a:xfrm>
            <a:off x="8340634" y="3076584"/>
            <a:ext cx="1613262" cy="332076"/>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موصل: منحني 18">
            <a:extLst>
              <a:ext uri="{FF2B5EF4-FFF2-40B4-BE49-F238E27FC236}">
                <a16:creationId xmlns:a16="http://schemas.microsoft.com/office/drawing/2014/main" id="{C9C2BACB-7663-B52F-3A2D-A9B9CA401077}"/>
              </a:ext>
            </a:extLst>
          </p:cNvPr>
          <p:cNvCxnSpPr>
            <a:cxnSpLocks/>
          </p:cNvCxnSpPr>
          <p:nvPr/>
        </p:nvCxnSpPr>
        <p:spPr>
          <a:xfrm>
            <a:off x="8340634" y="4107804"/>
            <a:ext cx="1613263" cy="375022"/>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موصل: منحني 22">
            <a:extLst>
              <a:ext uri="{FF2B5EF4-FFF2-40B4-BE49-F238E27FC236}">
                <a16:creationId xmlns:a16="http://schemas.microsoft.com/office/drawing/2014/main" id="{AF3DDFFD-0103-FEC6-B2B2-E82F165DC90C}"/>
              </a:ext>
            </a:extLst>
          </p:cNvPr>
          <p:cNvCxnSpPr>
            <a:cxnSpLocks/>
          </p:cNvCxnSpPr>
          <p:nvPr/>
        </p:nvCxnSpPr>
        <p:spPr>
          <a:xfrm flipV="1">
            <a:off x="8402683" y="4978507"/>
            <a:ext cx="1551213" cy="485316"/>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سهم: بشكل رتبة عسكرية 41">
            <a:extLst>
              <a:ext uri="{FF2B5EF4-FFF2-40B4-BE49-F238E27FC236}">
                <a16:creationId xmlns:a16="http://schemas.microsoft.com/office/drawing/2014/main" id="{266B4DA6-FD38-A45F-3580-E948DE598889}"/>
              </a:ext>
            </a:extLst>
          </p:cNvPr>
          <p:cNvSpPr/>
          <p:nvPr/>
        </p:nvSpPr>
        <p:spPr>
          <a:xfrm rot="5400000">
            <a:off x="10506717" y="291563"/>
            <a:ext cx="815906"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3" name="مربع نص 42">
            <a:extLst>
              <a:ext uri="{FF2B5EF4-FFF2-40B4-BE49-F238E27FC236}">
                <a16:creationId xmlns:a16="http://schemas.microsoft.com/office/drawing/2014/main" id="{0F4F8C3A-91F5-75ED-EBA5-59F74D511B85}"/>
              </a:ext>
            </a:extLst>
          </p:cNvPr>
          <p:cNvSpPr txBox="1"/>
          <p:nvPr/>
        </p:nvSpPr>
        <p:spPr>
          <a:xfrm>
            <a:off x="10747319" y="278530"/>
            <a:ext cx="380232" cy="646331"/>
          </a:xfrm>
          <a:prstGeom prst="rect">
            <a:avLst/>
          </a:prstGeom>
          <a:noFill/>
        </p:spPr>
        <p:txBody>
          <a:bodyPr wrap="none" rtlCol="1">
            <a:spAutoFit/>
          </a:bodyPr>
          <a:lstStyle/>
          <a:p>
            <a:r>
              <a:rPr lang="ar-SA" sz="3600" dirty="0"/>
              <a:t>1</a:t>
            </a:r>
          </a:p>
        </p:txBody>
      </p:sp>
    </p:spTree>
    <p:extLst>
      <p:ext uri="{BB962C8B-B14F-4D97-AF65-F5344CB8AC3E}">
        <p14:creationId xmlns:p14="http://schemas.microsoft.com/office/powerpoint/2010/main" val="426371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001CED-A341-154B-BEC4-F3BB694763F2}"/>
              </a:ext>
            </a:extLst>
          </p:cNvPr>
          <p:cNvSpPr>
            <a:spLocks noGrp="1"/>
          </p:cNvSpPr>
          <p:nvPr>
            <p:ph type="ctrTitle"/>
          </p:nvPr>
        </p:nvSpPr>
        <p:spPr>
          <a:solidFill>
            <a:srgbClr val="416F8B"/>
          </a:solidFill>
        </p:spPr>
        <p:txBody>
          <a:bodyPr/>
          <a:lstStyle/>
          <a:p>
            <a:r>
              <a:rPr lang="ar-SA" sz="4400" dirty="0">
                <a:solidFill>
                  <a:srgbClr val="FEAE03"/>
                </a:solidFill>
              </a:rPr>
              <a:t>‌‌شُبَهُ الجاحدين على الوحي</a:t>
            </a:r>
            <a:endParaRPr lang="ar-SA" sz="4400" dirty="0"/>
          </a:p>
        </p:txBody>
      </p:sp>
      <p:sp>
        <p:nvSpPr>
          <p:cNvPr id="3" name="عنصر نائب لرقم الشريحة 2">
            <a:extLst>
              <a:ext uri="{FF2B5EF4-FFF2-40B4-BE49-F238E27FC236}">
                <a16:creationId xmlns:a16="http://schemas.microsoft.com/office/drawing/2014/main" id="{25E721DC-2B59-BB27-1075-DBA256030681}"/>
              </a:ext>
            </a:extLst>
          </p:cNvPr>
          <p:cNvSpPr>
            <a:spLocks noGrp="1"/>
          </p:cNvSpPr>
          <p:nvPr>
            <p:ph type="sldNum" sz="quarter" idx="10"/>
          </p:nvPr>
        </p:nvSpPr>
        <p:spPr/>
        <p:txBody>
          <a:bodyPr/>
          <a:lstStyle/>
          <a:p>
            <a:fld id="{B3AAEDDD-3740-8948-A3A6-F73FE3FB2558}" type="slidenum">
              <a:rPr lang="en-PK" smtClean="0"/>
              <a:pPr/>
              <a:t>4</a:t>
            </a:fld>
            <a:endParaRPr lang="en-PK" dirty="0"/>
          </a:p>
        </p:txBody>
      </p:sp>
      <p:sp>
        <p:nvSpPr>
          <p:cNvPr id="4" name="سهم: بشكل رتبة عسكرية 3">
            <a:extLst>
              <a:ext uri="{FF2B5EF4-FFF2-40B4-BE49-F238E27FC236}">
                <a16:creationId xmlns:a16="http://schemas.microsoft.com/office/drawing/2014/main" id="{62460E0B-629B-C5B8-776E-0FC4198802A0}"/>
              </a:ext>
            </a:extLst>
          </p:cNvPr>
          <p:cNvSpPr/>
          <p:nvPr/>
        </p:nvSpPr>
        <p:spPr>
          <a:xfrm rot="5400000">
            <a:off x="10184917" y="557592"/>
            <a:ext cx="832489" cy="484632"/>
          </a:xfrm>
          <a:prstGeom prst="chevron">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ربع نص 4">
            <a:extLst>
              <a:ext uri="{FF2B5EF4-FFF2-40B4-BE49-F238E27FC236}">
                <a16:creationId xmlns:a16="http://schemas.microsoft.com/office/drawing/2014/main" id="{7EF10170-7181-33AB-DC56-507E0988A1F3}"/>
              </a:ext>
            </a:extLst>
          </p:cNvPr>
          <p:cNvSpPr txBox="1"/>
          <p:nvPr/>
        </p:nvSpPr>
        <p:spPr>
          <a:xfrm>
            <a:off x="10432289" y="525585"/>
            <a:ext cx="380232" cy="646331"/>
          </a:xfrm>
          <a:prstGeom prst="rect">
            <a:avLst/>
          </a:prstGeom>
          <a:noFill/>
          <a:ln>
            <a:noFill/>
          </a:ln>
        </p:spPr>
        <p:txBody>
          <a:bodyPr wrap="none" rtlCol="1">
            <a:spAutoFit/>
          </a:bodyPr>
          <a:lstStyle/>
          <a:p>
            <a:r>
              <a:rPr lang="ar-SA" sz="3600" dirty="0"/>
              <a:t>2</a:t>
            </a:r>
          </a:p>
        </p:txBody>
      </p:sp>
      <p:sp>
        <p:nvSpPr>
          <p:cNvPr id="6" name="مستطيل: زوايا مستديرة 5">
            <a:extLst>
              <a:ext uri="{FF2B5EF4-FFF2-40B4-BE49-F238E27FC236}">
                <a16:creationId xmlns:a16="http://schemas.microsoft.com/office/drawing/2014/main" id="{013BCA24-FB65-A8D5-1B46-139AF15EF740}"/>
              </a:ext>
            </a:extLst>
          </p:cNvPr>
          <p:cNvSpPr/>
          <p:nvPr/>
        </p:nvSpPr>
        <p:spPr>
          <a:xfrm>
            <a:off x="9237037" y="1815737"/>
            <a:ext cx="2390503" cy="425849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rgbClr val="FEAE03"/>
                </a:solidFill>
              </a:rPr>
              <a:t>الشبهة الثانية: </a:t>
            </a:r>
          </a:p>
          <a:p>
            <a:pPr algn="ctr"/>
            <a:r>
              <a:rPr lang="ar-SA" sz="2400" dirty="0"/>
              <a:t>زعموا أنه عليه الصلاة والسلام كان له من حدة الذكاء، ما يجعله يدرك مقاييس الخير والشر، بالإلهام، ويتعرف على خفايا الأمور بالكشف والوحي النفسي، ولا يخرج القرآن عن أن يكون أثرًا لذلك.</a:t>
            </a:r>
          </a:p>
          <a:p>
            <a:pPr algn="ctr"/>
            <a:r>
              <a:rPr lang="ar-SA" sz="2400" dirty="0"/>
              <a:t>وهذا باطل من وجوه:</a:t>
            </a:r>
          </a:p>
        </p:txBody>
      </p:sp>
      <p:sp>
        <p:nvSpPr>
          <p:cNvPr id="7" name="مستطيل: زوايا مستديرة 6">
            <a:extLst>
              <a:ext uri="{FF2B5EF4-FFF2-40B4-BE49-F238E27FC236}">
                <a16:creationId xmlns:a16="http://schemas.microsoft.com/office/drawing/2014/main" id="{72B90F1B-6EED-9A30-14E6-24D9F3BDE670}"/>
              </a:ext>
            </a:extLst>
          </p:cNvPr>
          <p:cNvSpPr/>
          <p:nvPr/>
        </p:nvSpPr>
        <p:spPr>
          <a:xfrm>
            <a:off x="1071154" y="1698171"/>
            <a:ext cx="6714309" cy="83249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SA" sz="2400" dirty="0"/>
              <a:t>1- أي شيء في القرآن يعتمد على الذكاء والجانب الإخباري قسم كبير من القرآن وهو لا يعتمد إلا على التلقي والتعلم؟!</a:t>
            </a:r>
          </a:p>
        </p:txBody>
      </p:sp>
      <p:sp>
        <p:nvSpPr>
          <p:cNvPr id="8" name="مستطيل: زوايا مستديرة 7">
            <a:extLst>
              <a:ext uri="{FF2B5EF4-FFF2-40B4-BE49-F238E27FC236}">
                <a16:creationId xmlns:a16="http://schemas.microsoft.com/office/drawing/2014/main" id="{8C7ED5EF-6AD3-21B3-B3B9-5425616AEB67}"/>
              </a:ext>
            </a:extLst>
          </p:cNvPr>
          <p:cNvSpPr/>
          <p:nvPr/>
        </p:nvSpPr>
        <p:spPr>
          <a:xfrm>
            <a:off x="1071154" y="2683060"/>
            <a:ext cx="6714309" cy="1222733"/>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SA" sz="2400" dirty="0"/>
              <a:t>2- إخبار النبي صلى الله عليه وسلم عن أنباء دقيقة تتناول الأرقام الحسابية التي لا يعلمها إلا الدارس البصير، كما في قصة نوح: </a:t>
            </a:r>
            <a:r>
              <a:rPr lang="ar-SA" sz="2400" dirty="0">
                <a:solidFill>
                  <a:srgbClr val="FEAE03"/>
                </a:solidFill>
              </a:rPr>
              <a:t>{وَلَقَدْ أَرْسَلْنَا نُوحًا إِلَى قَوْمِهِ فَلَبِثَ فِيهِمْ أَلْفَ سَنَةٍ إِلَّا خَمْسِينَ عَامًا فَأَخَذَهُمُ الطُّوفَانُ وَهُمْ ظَالِمُونَ}.</a:t>
            </a:r>
          </a:p>
        </p:txBody>
      </p:sp>
      <p:sp>
        <p:nvSpPr>
          <p:cNvPr id="9" name="مستطيل: زوايا مستديرة 8">
            <a:extLst>
              <a:ext uri="{FF2B5EF4-FFF2-40B4-BE49-F238E27FC236}">
                <a16:creationId xmlns:a16="http://schemas.microsoft.com/office/drawing/2014/main" id="{F780C6CC-45C3-23C7-E167-27BA66B57B24}"/>
              </a:ext>
            </a:extLst>
          </p:cNvPr>
          <p:cNvSpPr/>
          <p:nvPr/>
        </p:nvSpPr>
        <p:spPr>
          <a:xfrm>
            <a:off x="1071153" y="4128684"/>
            <a:ext cx="6714309" cy="1945545"/>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SA" sz="2400" dirty="0"/>
              <a:t>3- في قصة أصحاب الكهف: </a:t>
            </a:r>
            <a:r>
              <a:rPr lang="ar-SA" sz="2400" dirty="0">
                <a:solidFill>
                  <a:srgbClr val="FEAE03"/>
                </a:solidFill>
              </a:rPr>
              <a:t>{وَلَبِثُوا فِي كَهْفِهِمْ ثَلاثَ مِائَةٍ سِنِينَ وَازْدَادُوا تِسْعًا} </a:t>
            </a:r>
            <a:r>
              <a:rPr lang="ar-SA" sz="2400" dirty="0"/>
              <a:t>.. وهي عند أهل الكتاب ثلاثمائة سنة شمسية، والسنون التسع هي فرق ما بين عدد السنين الشمسية والقمرية.</a:t>
            </a:r>
          </a:p>
          <a:p>
            <a:pPr algn="ctr"/>
            <a:r>
              <a:rPr lang="ar-SA" sz="2400" dirty="0"/>
              <a:t>فمن أين أتى محمد -صلى الله عليه وسلم- بهذه الدقائق الصحيحة لو لم يكن يُوحى إليه وهو الرجل الأمي الذي عاش في أمة أمية لا تكتب ولا تحسب؟!</a:t>
            </a:r>
          </a:p>
        </p:txBody>
      </p:sp>
      <p:sp>
        <p:nvSpPr>
          <p:cNvPr id="11" name="سهم: لليسار 10">
            <a:extLst>
              <a:ext uri="{FF2B5EF4-FFF2-40B4-BE49-F238E27FC236}">
                <a16:creationId xmlns:a16="http://schemas.microsoft.com/office/drawing/2014/main" id="{4D6E79E3-ED6C-C438-2899-156528972C73}"/>
              </a:ext>
            </a:extLst>
          </p:cNvPr>
          <p:cNvSpPr/>
          <p:nvPr/>
        </p:nvSpPr>
        <p:spPr>
          <a:xfrm>
            <a:off x="8059783" y="1972491"/>
            <a:ext cx="1095974" cy="3709852"/>
          </a:xfrm>
          <a:prstGeom prst="leftArrow">
            <a:avLst>
              <a:gd name="adj1" fmla="val 50000"/>
              <a:gd name="adj2" fmla="val 60782"/>
            </a:avLst>
          </a:prstGeom>
          <a:solidFill>
            <a:srgbClr val="416F8B"/>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88090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AEA46F7-3B55-23B7-86A7-D41ED2F85A25}"/>
              </a:ext>
            </a:extLst>
          </p:cNvPr>
          <p:cNvSpPr>
            <a:spLocks noGrp="1"/>
          </p:cNvSpPr>
          <p:nvPr>
            <p:ph type="ctrTitle"/>
          </p:nvPr>
        </p:nvSpPr>
        <p:spPr>
          <a:xfrm>
            <a:off x="541175" y="375261"/>
            <a:ext cx="11492284" cy="832490"/>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ar-SA" sz="4400" dirty="0">
                <a:solidFill>
                  <a:srgbClr val="FEAE03"/>
                </a:solidFill>
              </a:rPr>
              <a:t>‌‌شُبَهُ الجاحدين على الوحي</a:t>
            </a:r>
          </a:p>
        </p:txBody>
      </p:sp>
      <p:sp>
        <p:nvSpPr>
          <p:cNvPr id="3" name="عنصر نائب لرقم الشريحة 2">
            <a:extLst>
              <a:ext uri="{FF2B5EF4-FFF2-40B4-BE49-F238E27FC236}">
                <a16:creationId xmlns:a16="http://schemas.microsoft.com/office/drawing/2014/main" id="{D0B0D474-ACAD-CD46-EB34-5FA3CD4F11E2}"/>
              </a:ext>
            </a:extLst>
          </p:cNvPr>
          <p:cNvSpPr>
            <a:spLocks noGrp="1"/>
          </p:cNvSpPr>
          <p:nvPr>
            <p:ph type="sldNum" sz="quarter" idx="10"/>
          </p:nvPr>
        </p:nvSpPr>
        <p:spPr/>
        <p:txBody>
          <a:bodyPr/>
          <a:lstStyle/>
          <a:p>
            <a:fld id="{B3AAEDDD-3740-8948-A3A6-F73FE3FB2558}" type="slidenum">
              <a:rPr lang="en-PK" smtClean="0"/>
              <a:pPr/>
              <a:t>5</a:t>
            </a:fld>
            <a:endParaRPr lang="en-PK" dirty="0"/>
          </a:p>
        </p:txBody>
      </p:sp>
      <p:sp>
        <p:nvSpPr>
          <p:cNvPr id="4" name="مستطيل: زوايا مستديرة 3">
            <a:extLst>
              <a:ext uri="{FF2B5EF4-FFF2-40B4-BE49-F238E27FC236}">
                <a16:creationId xmlns:a16="http://schemas.microsoft.com/office/drawing/2014/main" id="{45DCA801-F55E-2106-4C67-DF7E9B346D87}"/>
              </a:ext>
            </a:extLst>
          </p:cNvPr>
          <p:cNvSpPr/>
          <p:nvPr/>
        </p:nvSpPr>
        <p:spPr>
          <a:xfrm>
            <a:off x="9457507" y="1750423"/>
            <a:ext cx="2263121" cy="378822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dirty="0">
                <a:solidFill>
                  <a:srgbClr val="FEAE03"/>
                </a:solidFill>
              </a:rPr>
              <a:t>الشبهة الثالثة: </a:t>
            </a:r>
            <a:r>
              <a:rPr lang="ar-SA" sz="2400" dirty="0"/>
              <a:t>زعم الجاهليون قديمًا وحديثًا أن محمدًا قد تلقى العلوم القرآنية على يد معلم.</a:t>
            </a:r>
          </a:p>
          <a:p>
            <a:pPr algn="ctr"/>
            <a:r>
              <a:rPr lang="ar-SA" sz="2400" dirty="0"/>
              <a:t>وللرد عليها نقول: </a:t>
            </a:r>
          </a:p>
        </p:txBody>
      </p:sp>
      <p:sp>
        <p:nvSpPr>
          <p:cNvPr id="5" name="سهم: بشكل رتبة عسكرية 4">
            <a:extLst>
              <a:ext uri="{FF2B5EF4-FFF2-40B4-BE49-F238E27FC236}">
                <a16:creationId xmlns:a16="http://schemas.microsoft.com/office/drawing/2014/main" id="{4E27AD73-5B81-0D35-ABED-2B65E4FB68F3}"/>
              </a:ext>
            </a:extLst>
          </p:cNvPr>
          <p:cNvSpPr/>
          <p:nvPr/>
        </p:nvSpPr>
        <p:spPr>
          <a:xfrm rot="5400000">
            <a:off x="10650978" y="475014"/>
            <a:ext cx="684137"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6" name="مربع نص 5">
            <a:extLst>
              <a:ext uri="{FF2B5EF4-FFF2-40B4-BE49-F238E27FC236}">
                <a16:creationId xmlns:a16="http://schemas.microsoft.com/office/drawing/2014/main" id="{9258C7D5-A56B-0C58-6AB9-C8DEA64A2F11}"/>
              </a:ext>
            </a:extLst>
          </p:cNvPr>
          <p:cNvSpPr txBox="1"/>
          <p:nvPr/>
        </p:nvSpPr>
        <p:spPr>
          <a:xfrm>
            <a:off x="10825695" y="507185"/>
            <a:ext cx="380232" cy="646331"/>
          </a:xfrm>
          <a:prstGeom prst="rect">
            <a:avLst/>
          </a:prstGeom>
          <a:noFill/>
        </p:spPr>
        <p:txBody>
          <a:bodyPr wrap="none" rtlCol="1">
            <a:spAutoFit/>
          </a:bodyPr>
          <a:lstStyle/>
          <a:p>
            <a:r>
              <a:rPr lang="ar-SA" sz="3600" dirty="0"/>
              <a:t>3</a:t>
            </a:r>
          </a:p>
        </p:txBody>
      </p:sp>
      <p:sp>
        <p:nvSpPr>
          <p:cNvPr id="7" name="مستطيل: زوايا مستديرة 6">
            <a:extLst>
              <a:ext uri="{FF2B5EF4-FFF2-40B4-BE49-F238E27FC236}">
                <a16:creationId xmlns:a16="http://schemas.microsoft.com/office/drawing/2014/main" id="{648B062D-8193-71C8-547B-A9B67E924ED7}"/>
              </a:ext>
            </a:extLst>
          </p:cNvPr>
          <p:cNvSpPr/>
          <p:nvPr/>
        </p:nvSpPr>
        <p:spPr>
          <a:xfrm>
            <a:off x="1071154" y="1619795"/>
            <a:ext cx="6910252" cy="124097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dirty="0"/>
              <a:t>1- هذا حق، إلا أن المعلم الذي تلقى عنه القرآن هو مَلَك الوحي، أما أن يكون له معلم آخر من قومه، أو من غير قومه فلا؛ لأنه عليه الصلاة والسلام قد نشأ أميًّا وعاش أميًّا، في أمة أمية.</a:t>
            </a:r>
          </a:p>
        </p:txBody>
      </p:sp>
      <p:sp>
        <p:nvSpPr>
          <p:cNvPr id="8" name="مستطيل: زوايا مستديرة 7">
            <a:extLst>
              <a:ext uri="{FF2B5EF4-FFF2-40B4-BE49-F238E27FC236}">
                <a16:creationId xmlns:a16="http://schemas.microsoft.com/office/drawing/2014/main" id="{4B3BA647-F25B-E3AA-2350-2FEDD4759084}"/>
              </a:ext>
            </a:extLst>
          </p:cNvPr>
          <p:cNvSpPr/>
          <p:nvPr/>
        </p:nvSpPr>
        <p:spPr>
          <a:xfrm>
            <a:off x="1227909" y="3187337"/>
            <a:ext cx="6753497" cy="96931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dirty="0"/>
              <a:t>2- نقول لهؤلاء الذين يزعمون أن محمدًا كان يعلمه بشر: ما اسم هذا المعلم؟!</a:t>
            </a:r>
          </a:p>
        </p:txBody>
      </p:sp>
      <p:sp>
        <p:nvSpPr>
          <p:cNvPr id="9" name="مستطيل: زوايا مستديرة 8">
            <a:extLst>
              <a:ext uri="{FF2B5EF4-FFF2-40B4-BE49-F238E27FC236}">
                <a16:creationId xmlns:a16="http://schemas.microsoft.com/office/drawing/2014/main" id="{C5804356-E8FF-E4B6-E1CD-917F8CB6AE9C}"/>
              </a:ext>
            </a:extLst>
          </p:cNvPr>
          <p:cNvSpPr/>
          <p:nvPr/>
        </p:nvSpPr>
        <p:spPr>
          <a:xfrm>
            <a:off x="1071154" y="4349931"/>
            <a:ext cx="6910252" cy="192024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dirty="0"/>
              <a:t>وأخيراً: لقد كان العرب أحرص الناس على دفع هذا القرآن إمعانًا في خصومة محمد -صلى الله عليه وسلم- ولكنهم عجزوا ووجدوا السبل أمامهم مغلقة، وباءت كل محاولاتهم بالفشل، فما للملحدين اليوم -وقد مضى أربعة عشر قرنًا على ذلك- يبحثون في قمامات التاريخ ملتمسين سبيلًا من تلك السبل الفاشلة نفسها؟!</a:t>
            </a:r>
          </a:p>
        </p:txBody>
      </p:sp>
    </p:spTree>
    <p:extLst>
      <p:ext uri="{BB962C8B-B14F-4D97-AF65-F5344CB8AC3E}">
        <p14:creationId xmlns:p14="http://schemas.microsoft.com/office/powerpoint/2010/main" val="15764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6C35DA-9CB9-8C18-B64D-D6FFF7BEF6BB}"/>
              </a:ext>
            </a:extLst>
          </p:cNvPr>
          <p:cNvSpPr>
            <a:spLocks noGrp="1"/>
          </p:cNvSpPr>
          <p:nvPr>
            <p:ph type="ctrTitle"/>
          </p:nvPr>
        </p:nvSpPr>
        <p:spPr/>
        <p:txBody>
          <a:bodyPr/>
          <a:lstStyle/>
          <a:p>
            <a:r>
              <a:rPr lang="ar-SA" sz="4400" dirty="0">
                <a:solidFill>
                  <a:schemeClr val="tx2"/>
                </a:solidFill>
              </a:rPr>
              <a:t>‌‌المكي والمدني</a:t>
            </a:r>
          </a:p>
        </p:txBody>
      </p:sp>
      <p:sp>
        <p:nvSpPr>
          <p:cNvPr id="3" name="عنصر نائب لرقم الشريحة 2">
            <a:extLst>
              <a:ext uri="{FF2B5EF4-FFF2-40B4-BE49-F238E27FC236}">
                <a16:creationId xmlns:a16="http://schemas.microsoft.com/office/drawing/2014/main" id="{8F727EC4-C598-CB5F-574C-66C3A02E52FD}"/>
              </a:ext>
            </a:extLst>
          </p:cNvPr>
          <p:cNvSpPr>
            <a:spLocks noGrp="1"/>
          </p:cNvSpPr>
          <p:nvPr>
            <p:ph type="sldNum" sz="quarter" idx="10"/>
          </p:nvPr>
        </p:nvSpPr>
        <p:spPr/>
        <p:txBody>
          <a:bodyPr/>
          <a:lstStyle/>
          <a:p>
            <a:fld id="{B3AAEDDD-3740-8948-A3A6-F73FE3FB2558}" type="slidenum">
              <a:rPr lang="en-PK" smtClean="0"/>
              <a:pPr/>
              <a:t>6</a:t>
            </a:fld>
            <a:endParaRPr lang="en-PK" dirty="0"/>
          </a:p>
        </p:txBody>
      </p:sp>
      <p:sp>
        <p:nvSpPr>
          <p:cNvPr id="4" name="مستطيل: زوايا مستديرة 3">
            <a:extLst>
              <a:ext uri="{FF2B5EF4-FFF2-40B4-BE49-F238E27FC236}">
                <a16:creationId xmlns:a16="http://schemas.microsoft.com/office/drawing/2014/main" id="{62847F49-8244-AB08-11E0-C7292205C980}"/>
              </a:ext>
            </a:extLst>
          </p:cNvPr>
          <p:cNvSpPr/>
          <p:nvPr/>
        </p:nvSpPr>
        <p:spPr>
          <a:xfrm>
            <a:off x="9784080" y="2325188"/>
            <a:ext cx="1907177" cy="242969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dirty="0">
                <a:solidFill>
                  <a:schemeClr val="tx2"/>
                </a:solidFill>
              </a:rPr>
              <a:t>مدخل إلى الموضوع:</a:t>
            </a:r>
          </a:p>
        </p:txBody>
      </p:sp>
      <p:sp>
        <p:nvSpPr>
          <p:cNvPr id="5" name="مستطيل: زوايا مستديرة 4">
            <a:extLst>
              <a:ext uri="{FF2B5EF4-FFF2-40B4-BE49-F238E27FC236}">
                <a16:creationId xmlns:a16="http://schemas.microsoft.com/office/drawing/2014/main" id="{B188ABBB-F113-6CC2-87CB-95019F44A3BD}"/>
              </a:ext>
            </a:extLst>
          </p:cNvPr>
          <p:cNvSpPr/>
          <p:nvPr/>
        </p:nvSpPr>
        <p:spPr>
          <a:xfrm>
            <a:off x="1345475" y="2181497"/>
            <a:ext cx="7824652" cy="279545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الدعوة إلى الله تحتاج إلى نهج خاص في أسلوبها إزاء كل فساد في العقيدة، والتشريع والخلق والسلوك، ولا تفرض تكاليفها إلاَّ بعد تكوين النواة الصالحة لها وتربية اللبنات التي تأخذ على عاتقها القيام بها، ولا تسن أسسها التشريعية ونظمها الاجتماعية إلا بعد طهارة القلب وتحديد الغاية حتى تكون الحياة على هدًى من الله وبصيرة.</a:t>
            </a:r>
          </a:p>
          <a:p>
            <a:pPr algn="ctr"/>
            <a:r>
              <a:rPr lang="ar-SA" sz="2400" dirty="0"/>
              <a:t>والذي يقرأ القرآن الكريم يجد للآيات المكية خصائص ليست للآيات المدنية في وقعها ومعانيها، وإن كانت الثانية مبنية على الأولى في الأحكام والتشريع.</a:t>
            </a:r>
          </a:p>
        </p:txBody>
      </p:sp>
    </p:spTree>
    <p:extLst>
      <p:ext uri="{BB962C8B-B14F-4D97-AF65-F5344CB8AC3E}">
        <p14:creationId xmlns:p14="http://schemas.microsoft.com/office/powerpoint/2010/main" val="423997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EFC1FC9-B90A-AD6D-29DF-3F9653637A81}"/>
              </a:ext>
            </a:extLst>
          </p:cNvPr>
          <p:cNvSpPr>
            <a:spLocks noGrp="1"/>
          </p:cNvSpPr>
          <p:nvPr>
            <p:ph type="ctrTitle"/>
          </p:nvPr>
        </p:nvSpPr>
        <p:spPr/>
        <p:txBody>
          <a:bodyPr/>
          <a:lstStyle/>
          <a:p>
            <a:r>
              <a:rPr lang="ar-SA" sz="4400" dirty="0">
                <a:solidFill>
                  <a:srgbClr val="FEAE03"/>
                </a:solidFill>
              </a:rPr>
              <a:t>عناية العلماء بالمكي والمدني</a:t>
            </a:r>
          </a:p>
        </p:txBody>
      </p:sp>
      <p:sp>
        <p:nvSpPr>
          <p:cNvPr id="3" name="عنصر نائب لرقم الشريحة 2">
            <a:extLst>
              <a:ext uri="{FF2B5EF4-FFF2-40B4-BE49-F238E27FC236}">
                <a16:creationId xmlns:a16="http://schemas.microsoft.com/office/drawing/2014/main" id="{07E9C845-8FA1-0962-6756-6DB447F4E59C}"/>
              </a:ext>
            </a:extLst>
          </p:cNvPr>
          <p:cNvSpPr>
            <a:spLocks noGrp="1"/>
          </p:cNvSpPr>
          <p:nvPr>
            <p:ph type="sldNum" sz="quarter" idx="10"/>
          </p:nvPr>
        </p:nvSpPr>
        <p:spPr/>
        <p:txBody>
          <a:bodyPr/>
          <a:lstStyle/>
          <a:p>
            <a:fld id="{B3AAEDDD-3740-8948-A3A6-F73FE3FB2558}" type="slidenum">
              <a:rPr lang="en-PK" sz="2400" smtClean="0"/>
              <a:pPr/>
              <a:t>7</a:t>
            </a:fld>
            <a:endParaRPr lang="en-PK" sz="2400" dirty="0"/>
          </a:p>
        </p:txBody>
      </p:sp>
      <p:sp>
        <p:nvSpPr>
          <p:cNvPr id="4" name="مستطيل: زوايا مستديرة 3">
            <a:extLst>
              <a:ext uri="{FF2B5EF4-FFF2-40B4-BE49-F238E27FC236}">
                <a16:creationId xmlns:a16="http://schemas.microsoft.com/office/drawing/2014/main" id="{2AF0DAA8-2D2B-37B1-1A59-AA6C15DFDB2F}"/>
              </a:ext>
            </a:extLst>
          </p:cNvPr>
          <p:cNvSpPr/>
          <p:nvPr/>
        </p:nvSpPr>
        <p:spPr>
          <a:xfrm>
            <a:off x="10236650" y="1580607"/>
            <a:ext cx="1466285" cy="257338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dirty="0"/>
              <a:t>مدخل بين يدي الموضوع</a:t>
            </a:r>
          </a:p>
        </p:txBody>
      </p:sp>
      <p:sp>
        <p:nvSpPr>
          <p:cNvPr id="5" name="مستطيل: زوايا مستديرة 4">
            <a:extLst>
              <a:ext uri="{FF2B5EF4-FFF2-40B4-BE49-F238E27FC236}">
                <a16:creationId xmlns:a16="http://schemas.microsoft.com/office/drawing/2014/main" id="{D61B4528-92A9-2221-A926-BA3B1AC9AFF8}"/>
              </a:ext>
            </a:extLst>
          </p:cNvPr>
          <p:cNvSpPr/>
          <p:nvPr/>
        </p:nvSpPr>
        <p:spPr>
          <a:xfrm>
            <a:off x="744583" y="1580607"/>
            <a:ext cx="9091748" cy="25733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SA" sz="2400" dirty="0"/>
              <a:t>عَنِيَ العلماء بتحقيق المكي والمدني عناية فائقة، فتتبعوا القرآن آية </a:t>
            </a:r>
            <a:r>
              <a:rPr lang="ar-SA" sz="2400" dirty="0" err="1"/>
              <a:t>آية</a:t>
            </a:r>
            <a:r>
              <a:rPr lang="ar-SA" sz="2400" dirty="0"/>
              <a:t>، وسورة سورة، لترتيبها وفق نزولها، مراعين في ذلك الزمان والمكان والخطاب، لا يكتفون بزمن النزول، ولا بمكانه، بل يجمعون بين الزمان والمكان والخطاب، وهو تحديد دقيق يعطي للباحث المنصف صورة للتحقيق العلمي في علم المكي والمدني، وهو شأن علمائنا في تناولهم لمباحث القرآن الأخرى.</a:t>
            </a:r>
          </a:p>
          <a:p>
            <a:pPr algn="ctr"/>
            <a:r>
              <a:rPr lang="ar-SA" sz="2400" dirty="0"/>
              <a:t>إنه جهد كبير أن يتتبع الباحث منازل الوحي في جميع مراحله، ويتناول آيات القرآن الكريم فيعيِّن وقت نزولها، ويحدد مكانه، ويضم إلى ذلك الضوابط القياسية لأسلوب الخطاب فيها، أهو من قبيل المكي أم من قبيل المدني؟ مستعينًا بموضوع السورة أو الآية.</a:t>
            </a:r>
          </a:p>
        </p:txBody>
      </p:sp>
      <p:sp>
        <p:nvSpPr>
          <p:cNvPr id="6" name="مستطيل: زوايا مستديرة 5">
            <a:extLst>
              <a:ext uri="{FF2B5EF4-FFF2-40B4-BE49-F238E27FC236}">
                <a16:creationId xmlns:a16="http://schemas.microsoft.com/office/drawing/2014/main" id="{A0DE9493-EB1F-E488-B8C4-5734334D56A6}"/>
              </a:ext>
            </a:extLst>
          </p:cNvPr>
          <p:cNvSpPr/>
          <p:nvPr/>
        </p:nvSpPr>
        <p:spPr>
          <a:xfrm>
            <a:off x="10236650" y="4245427"/>
            <a:ext cx="1466285" cy="173736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dirty="0">
                <a:solidFill>
                  <a:srgbClr val="FFFFFF"/>
                </a:solidFill>
              </a:rPr>
              <a:t>أهم الأنواع التي </a:t>
            </a:r>
            <a:r>
              <a:rPr lang="ar-SA" sz="2400" dirty="0" err="1">
                <a:solidFill>
                  <a:srgbClr val="FFFFFF"/>
                </a:solidFill>
              </a:rPr>
              <a:t>يتدارسها</a:t>
            </a:r>
            <a:r>
              <a:rPr lang="ar-SA" sz="2400" dirty="0">
                <a:solidFill>
                  <a:srgbClr val="FFFFFF"/>
                </a:solidFill>
              </a:rPr>
              <a:t> العلماء في هذا المبحث:</a:t>
            </a:r>
          </a:p>
        </p:txBody>
      </p:sp>
      <p:sp>
        <p:nvSpPr>
          <p:cNvPr id="7" name="مستطيل: زوايا مستديرة 6">
            <a:extLst>
              <a:ext uri="{FF2B5EF4-FFF2-40B4-BE49-F238E27FC236}">
                <a16:creationId xmlns:a16="http://schemas.microsoft.com/office/drawing/2014/main" id="{BDFFE64B-B15D-3D23-2EAF-BCCFE0F1C394}"/>
              </a:ext>
            </a:extLst>
          </p:cNvPr>
          <p:cNvSpPr/>
          <p:nvPr/>
        </p:nvSpPr>
        <p:spPr>
          <a:xfrm>
            <a:off x="8725989" y="4376056"/>
            <a:ext cx="1110342" cy="1528355"/>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1- ما نزل بمكة.</a:t>
            </a:r>
          </a:p>
        </p:txBody>
      </p:sp>
      <p:sp>
        <p:nvSpPr>
          <p:cNvPr id="8" name="مستطيل: زوايا مستديرة 7">
            <a:extLst>
              <a:ext uri="{FF2B5EF4-FFF2-40B4-BE49-F238E27FC236}">
                <a16:creationId xmlns:a16="http://schemas.microsoft.com/office/drawing/2014/main" id="{9EDF3D39-D831-5C16-3225-0BBD72BB7878}"/>
              </a:ext>
            </a:extLst>
          </p:cNvPr>
          <p:cNvSpPr/>
          <p:nvPr/>
        </p:nvSpPr>
        <p:spPr>
          <a:xfrm>
            <a:off x="771301" y="4349931"/>
            <a:ext cx="1110342" cy="15544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a:t>7- ما نزل بالمدينة وحكمه مكي.</a:t>
            </a:r>
          </a:p>
        </p:txBody>
      </p:sp>
      <p:sp>
        <p:nvSpPr>
          <p:cNvPr id="9" name="مستطيل: زوايا مستديرة 8">
            <a:extLst>
              <a:ext uri="{FF2B5EF4-FFF2-40B4-BE49-F238E27FC236}">
                <a16:creationId xmlns:a16="http://schemas.microsoft.com/office/drawing/2014/main" id="{ABE1A8E5-4650-A5BA-E9C4-243624F50C0B}"/>
              </a:ext>
            </a:extLst>
          </p:cNvPr>
          <p:cNvSpPr/>
          <p:nvPr/>
        </p:nvSpPr>
        <p:spPr>
          <a:xfrm>
            <a:off x="2061693" y="4360816"/>
            <a:ext cx="1110342" cy="1528353"/>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2400" dirty="0"/>
              <a:t>6- ما نزل بمكة وحكمه مدني.</a:t>
            </a:r>
          </a:p>
        </p:txBody>
      </p:sp>
      <p:sp>
        <p:nvSpPr>
          <p:cNvPr id="10" name="مستطيل: زوايا مستديرة 9">
            <a:extLst>
              <a:ext uri="{FF2B5EF4-FFF2-40B4-BE49-F238E27FC236}">
                <a16:creationId xmlns:a16="http://schemas.microsoft.com/office/drawing/2014/main" id="{D4B071DC-41A8-7F86-BD26-AD5921F1C8B7}"/>
              </a:ext>
            </a:extLst>
          </p:cNvPr>
          <p:cNvSpPr/>
          <p:nvPr/>
        </p:nvSpPr>
        <p:spPr>
          <a:xfrm>
            <a:off x="3542389" y="4376056"/>
            <a:ext cx="1110342" cy="1528353"/>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2400" dirty="0"/>
              <a:t>5- الآيات المدنية في السور المكية.</a:t>
            </a:r>
          </a:p>
        </p:txBody>
      </p:sp>
      <p:sp>
        <p:nvSpPr>
          <p:cNvPr id="11" name="مستطيل: زوايا مستديرة 10">
            <a:extLst>
              <a:ext uri="{FF2B5EF4-FFF2-40B4-BE49-F238E27FC236}">
                <a16:creationId xmlns:a16="http://schemas.microsoft.com/office/drawing/2014/main" id="{4601B557-AC87-C9BE-7048-FB077C4AF8C3}"/>
              </a:ext>
            </a:extLst>
          </p:cNvPr>
          <p:cNvSpPr/>
          <p:nvPr/>
        </p:nvSpPr>
        <p:spPr>
          <a:xfrm>
            <a:off x="4900650" y="4332514"/>
            <a:ext cx="1110342" cy="15566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a:t>4- الآيات المكية في السور المدنية.</a:t>
            </a:r>
          </a:p>
        </p:txBody>
      </p:sp>
      <p:sp>
        <p:nvSpPr>
          <p:cNvPr id="12" name="مستطيل: زوايا مستديرة 11">
            <a:extLst>
              <a:ext uri="{FF2B5EF4-FFF2-40B4-BE49-F238E27FC236}">
                <a16:creationId xmlns:a16="http://schemas.microsoft.com/office/drawing/2014/main" id="{4E0BA20D-A921-4F1D-9ED1-C9705F35AAC7}"/>
              </a:ext>
            </a:extLst>
          </p:cNvPr>
          <p:cNvSpPr/>
          <p:nvPr/>
        </p:nvSpPr>
        <p:spPr>
          <a:xfrm>
            <a:off x="6206243" y="4349931"/>
            <a:ext cx="1110342" cy="153923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400" dirty="0"/>
              <a:t>3- ما اختُلِفَ به.</a:t>
            </a:r>
          </a:p>
        </p:txBody>
      </p:sp>
      <p:sp>
        <p:nvSpPr>
          <p:cNvPr id="13" name="مستطيل: زوايا مستديرة 12">
            <a:extLst>
              <a:ext uri="{FF2B5EF4-FFF2-40B4-BE49-F238E27FC236}">
                <a16:creationId xmlns:a16="http://schemas.microsoft.com/office/drawing/2014/main" id="{B9314E11-E466-ACB9-5466-0397F09C0B2E}"/>
              </a:ext>
            </a:extLst>
          </p:cNvPr>
          <p:cNvSpPr/>
          <p:nvPr/>
        </p:nvSpPr>
        <p:spPr>
          <a:xfrm>
            <a:off x="7499189" y="4428306"/>
            <a:ext cx="1110342" cy="1476103"/>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a:t>2-ما نزل بالمدينة.</a:t>
            </a:r>
          </a:p>
        </p:txBody>
      </p:sp>
    </p:spTree>
    <p:extLst>
      <p:ext uri="{BB962C8B-B14F-4D97-AF65-F5344CB8AC3E}">
        <p14:creationId xmlns:p14="http://schemas.microsoft.com/office/powerpoint/2010/main" val="65208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04053C-F652-7D3E-9540-2ED1A1C61C87}"/>
              </a:ext>
            </a:extLst>
          </p:cNvPr>
          <p:cNvSpPr>
            <a:spLocks noGrp="1"/>
          </p:cNvSpPr>
          <p:nvPr>
            <p:ph type="ctrTitle"/>
          </p:nvPr>
        </p:nvSpPr>
        <p:spPr/>
        <p:style>
          <a:lnRef idx="2">
            <a:schemeClr val="accent2">
              <a:shade val="15000"/>
            </a:schemeClr>
          </a:lnRef>
          <a:fillRef idx="1">
            <a:schemeClr val="accent2"/>
          </a:fillRef>
          <a:effectRef idx="0">
            <a:schemeClr val="accent2"/>
          </a:effectRef>
          <a:fontRef idx="minor">
            <a:schemeClr val="lt1"/>
          </a:fontRef>
        </p:style>
        <p:txBody>
          <a:bodyPr/>
          <a:lstStyle/>
          <a:p>
            <a:r>
              <a:rPr lang="ar-SA" sz="4400" dirty="0"/>
              <a:t>أمثلة متعلقة بالمكي والمدني</a:t>
            </a:r>
          </a:p>
        </p:txBody>
      </p:sp>
      <p:sp>
        <p:nvSpPr>
          <p:cNvPr id="3" name="عنصر نائب لرقم الشريحة 2">
            <a:extLst>
              <a:ext uri="{FF2B5EF4-FFF2-40B4-BE49-F238E27FC236}">
                <a16:creationId xmlns:a16="http://schemas.microsoft.com/office/drawing/2014/main" id="{5F5C3FF5-466E-8F8D-0C72-BFD534C86E1E}"/>
              </a:ext>
            </a:extLst>
          </p:cNvPr>
          <p:cNvSpPr>
            <a:spLocks noGrp="1"/>
          </p:cNvSpPr>
          <p:nvPr>
            <p:ph type="sldNum" sz="quarter" idx="10"/>
          </p:nvPr>
        </p:nvSpPr>
        <p:spPr/>
        <p:txBody>
          <a:bodyPr/>
          <a:lstStyle/>
          <a:p>
            <a:fld id="{B3AAEDDD-3740-8948-A3A6-F73FE3FB2558}" type="slidenum">
              <a:rPr lang="en-PK" smtClean="0"/>
              <a:pPr/>
              <a:t>8</a:t>
            </a:fld>
            <a:endParaRPr lang="en-PK" dirty="0"/>
          </a:p>
        </p:txBody>
      </p:sp>
      <p:graphicFrame>
        <p:nvGraphicFramePr>
          <p:cNvPr id="4" name="رسم تخطيطي 3">
            <a:extLst>
              <a:ext uri="{FF2B5EF4-FFF2-40B4-BE49-F238E27FC236}">
                <a16:creationId xmlns:a16="http://schemas.microsoft.com/office/drawing/2014/main" id="{6D763AA5-3CF6-DA6A-1328-9760618C9323}"/>
              </a:ext>
            </a:extLst>
          </p:cNvPr>
          <p:cNvGraphicFramePr/>
          <p:nvPr>
            <p:extLst>
              <p:ext uri="{D42A27DB-BD31-4B8C-83A1-F6EECF244321}">
                <p14:modId xmlns:p14="http://schemas.microsoft.com/office/powerpoint/2010/main" val="2260226471"/>
              </p:ext>
            </p:extLst>
          </p:nvPr>
        </p:nvGraphicFramePr>
        <p:xfrm>
          <a:off x="7367450" y="1233877"/>
          <a:ext cx="4535379" cy="4931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زوايا مستديرة 4">
            <a:extLst>
              <a:ext uri="{FF2B5EF4-FFF2-40B4-BE49-F238E27FC236}">
                <a16:creationId xmlns:a16="http://schemas.microsoft.com/office/drawing/2014/main" id="{1C23DAB3-1593-1EE7-2856-6557489D5154}"/>
              </a:ext>
            </a:extLst>
          </p:cNvPr>
          <p:cNvSpPr/>
          <p:nvPr/>
        </p:nvSpPr>
        <p:spPr>
          <a:xfrm>
            <a:off x="3359329" y="2177949"/>
            <a:ext cx="2664823" cy="3043647"/>
          </a:xfrm>
          <a:prstGeom prst="roundRect">
            <a:avLst/>
          </a:prstGeom>
          <a:solidFill>
            <a:schemeClr val="accent2"/>
          </a:solidFill>
          <a:ln>
            <a:solidFill>
              <a:schemeClr val="accent1"/>
            </a:solidFill>
          </a:ln>
        </p:spPr>
        <p:style>
          <a:lnRef idx="0">
            <a:scrgbClr r="0" g="0" b="0"/>
          </a:lnRef>
          <a:fillRef idx="0">
            <a:scrgbClr r="0" g="0" b="0"/>
          </a:fillRef>
          <a:effectRef idx="0">
            <a:scrgbClr r="0" g="0" b="0"/>
          </a:effectRef>
          <a:fontRef idx="minor">
            <a:schemeClr val="lt1"/>
          </a:fontRef>
        </p:style>
        <p:txBody>
          <a:bodyPr rtlCol="1" anchor="ctr"/>
          <a:lstStyle/>
          <a:p>
            <a:pPr algn="ctr"/>
            <a:r>
              <a:rPr lang="ar-SA" dirty="0">
                <a:solidFill>
                  <a:schemeClr val="bg1"/>
                </a:solidFill>
              </a:rPr>
              <a:t>1</a:t>
            </a:r>
            <a:r>
              <a:rPr lang="ar-SA" sz="2400" dirty="0">
                <a:solidFill>
                  <a:schemeClr val="bg1"/>
                </a:solidFill>
              </a:rPr>
              <a:t>- الفاتحة. 2- الرعد. 3- الرحمن.</a:t>
            </a:r>
          </a:p>
          <a:p>
            <a:pPr algn="ctr"/>
            <a:r>
              <a:rPr lang="ar-SA" sz="2400" dirty="0">
                <a:solidFill>
                  <a:schemeClr val="bg1"/>
                </a:solidFill>
              </a:rPr>
              <a:t>4- الصف. 5- التغابن. 6- التطفيف.</a:t>
            </a:r>
          </a:p>
          <a:p>
            <a:pPr algn="ctr"/>
            <a:r>
              <a:rPr lang="ar-SA" sz="2400" dirty="0">
                <a:solidFill>
                  <a:schemeClr val="bg1"/>
                </a:solidFill>
              </a:rPr>
              <a:t>7- القدر. 8- البينة. 9- الزلزلة.</a:t>
            </a:r>
          </a:p>
          <a:p>
            <a:pPr algn="ctr"/>
            <a:r>
              <a:rPr lang="ar-SA" sz="2400" dirty="0">
                <a:solidFill>
                  <a:schemeClr val="bg1"/>
                </a:solidFill>
              </a:rPr>
              <a:t>10- الإخلاص. 11- الفلق. 12- الناس.</a:t>
            </a:r>
          </a:p>
        </p:txBody>
      </p:sp>
      <p:sp>
        <p:nvSpPr>
          <p:cNvPr id="6" name="مستطيل: زوايا مستديرة 5">
            <a:extLst>
              <a:ext uri="{FF2B5EF4-FFF2-40B4-BE49-F238E27FC236}">
                <a16:creationId xmlns:a16="http://schemas.microsoft.com/office/drawing/2014/main" id="{45809E44-80D1-D3E6-7188-D6728C2A4896}"/>
              </a:ext>
            </a:extLst>
          </p:cNvPr>
          <p:cNvSpPr/>
          <p:nvPr/>
        </p:nvSpPr>
        <p:spPr>
          <a:xfrm>
            <a:off x="6014354" y="2657729"/>
            <a:ext cx="1153886" cy="2037805"/>
          </a:xfrm>
          <a:prstGeom prst="roundRect">
            <a:avLst/>
          </a:prstGeom>
          <a:solidFill>
            <a:schemeClr val="accent2"/>
          </a:solidFill>
          <a:ln>
            <a:solidFill>
              <a:schemeClr val="accent1"/>
            </a:solid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dirty="0">
                <a:solidFill>
                  <a:schemeClr val="accent1"/>
                </a:solidFill>
              </a:rPr>
              <a:t>ثانياً:</a:t>
            </a:r>
            <a:r>
              <a:rPr lang="ar-SA" dirty="0">
                <a:solidFill>
                  <a:schemeClr val="accent1"/>
                </a:solidFill>
              </a:rPr>
              <a:t> </a:t>
            </a:r>
            <a:r>
              <a:rPr lang="ar-SA" sz="2400" dirty="0">
                <a:solidFill>
                  <a:schemeClr val="bg1"/>
                </a:solidFill>
              </a:rPr>
              <a:t>المختلف فيه اثنتا عشرة سورة هي</a:t>
            </a:r>
            <a:r>
              <a:rPr lang="ar-SA" sz="2400" dirty="0"/>
              <a:t>:</a:t>
            </a:r>
          </a:p>
        </p:txBody>
      </p:sp>
      <p:sp>
        <p:nvSpPr>
          <p:cNvPr id="7" name="مستطيل: زوايا مستديرة 6">
            <a:extLst>
              <a:ext uri="{FF2B5EF4-FFF2-40B4-BE49-F238E27FC236}">
                <a16:creationId xmlns:a16="http://schemas.microsoft.com/office/drawing/2014/main" id="{88B62140-9E14-3118-1FED-CB9465ADEFCC}"/>
              </a:ext>
            </a:extLst>
          </p:cNvPr>
          <p:cNvSpPr/>
          <p:nvPr/>
        </p:nvSpPr>
        <p:spPr>
          <a:xfrm>
            <a:off x="875211" y="2286000"/>
            <a:ext cx="2050869" cy="2935595"/>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accent1"/>
            </a:solid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dirty="0">
                <a:solidFill>
                  <a:schemeClr val="accent1"/>
                </a:solidFill>
              </a:rPr>
              <a:t>ثالثاً:  </a:t>
            </a:r>
            <a:r>
              <a:rPr lang="ar-SA" sz="2400" dirty="0"/>
              <a:t>وما سوى ذلك مكي، وهو اثنتان وثمانون سورة، فيكون مجموع سور القرآن مائة وأربع عشرة سورة.</a:t>
            </a:r>
          </a:p>
        </p:txBody>
      </p:sp>
      <p:sp>
        <p:nvSpPr>
          <p:cNvPr id="8" name="سهم: بشكل رتبة عسكرية 7">
            <a:extLst>
              <a:ext uri="{FF2B5EF4-FFF2-40B4-BE49-F238E27FC236}">
                <a16:creationId xmlns:a16="http://schemas.microsoft.com/office/drawing/2014/main" id="{4B36CFDD-E756-AC43-165E-368EF1001EA1}"/>
              </a:ext>
            </a:extLst>
          </p:cNvPr>
          <p:cNvSpPr/>
          <p:nvPr/>
        </p:nvSpPr>
        <p:spPr>
          <a:xfrm rot="5400000">
            <a:off x="10015099" y="523066"/>
            <a:ext cx="832491"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مربع نص 8">
            <a:extLst>
              <a:ext uri="{FF2B5EF4-FFF2-40B4-BE49-F238E27FC236}">
                <a16:creationId xmlns:a16="http://schemas.microsoft.com/office/drawing/2014/main" id="{834F41F0-E1B1-542A-EAAA-674957E510E2}"/>
              </a:ext>
            </a:extLst>
          </p:cNvPr>
          <p:cNvSpPr txBox="1"/>
          <p:nvPr/>
        </p:nvSpPr>
        <p:spPr>
          <a:xfrm>
            <a:off x="10250930" y="523125"/>
            <a:ext cx="380232" cy="646331"/>
          </a:xfrm>
          <a:prstGeom prst="rect">
            <a:avLst/>
          </a:prstGeom>
          <a:noFill/>
        </p:spPr>
        <p:txBody>
          <a:bodyPr wrap="none" rtlCol="1">
            <a:spAutoFit/>
          </a:bodyPr>
          <a:lstStyle/>
          <a:p>
            <a:r>
              <a:rPr lang="ar-SA" sz="3600" dirty="0"/>
              <a:t>1</a:t>
            </a:r>
          </a:p>
        </p:txBody>
      </p:sp>
    </p:spTree>
    <p:extLst>
      <p:ext uri="{BB962C8B-B14F-4D97-AF65-F5344CB8AC3E}">
        <p14:creationId xmlns:p14="http://schemas.microsoft.com/office/powerpoint/2010/main" val="426059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BB3469-B4BF-7B64-CC15-0F0C3A8BA888}"/>
              </a:ext>
            </a:extLst>
          </p:cNvPr>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ar-SA" sz="4400" dirty="0"/>
              <a:t>أمثلة متعلقة بالمكي والمدني</a:t>
            </a:r>
          </a:p>
        </p:txBody>
      </p:sp>
      <p:sp>
        <p:nvSpPr>
          <p:cNvPr id="3" name="عنصر نائب لرقم الشريحة 2">
            <a:extLst>
              <a:ext uri="{FF2B5EF4-FFF2-40B4-BE49-F238E27FC236}">
                <a16:creationId xmlns:a16="http://schemas.microsoft.com/office/drawing/2014/main" id="{14895BA4-1DBB-15EA-DD30-8227A51835CA}"/>
              </a:ext>
            </a:extLst>
          </p:cNvPr>
          <p:cNvSpPr>
            <a:spLocks noGrp="1"/>
          </p:cNvSpPr>
          <p:nvPr>
            <p:ph type="sldNum" sz="quarter" idx="10"/>
          </p:nvPr>
        </p:nvSpPr>
        <p:spPr/>
        <p:txBody>
          <a:bodyPr/>
          <a:lstStyle/>
          <a:p>
            <a:fld id="{B3AAEDDD-3740-8948-A3A6-F73FE3FB2558}" type="slidenum">
              <a:rPr lang="en-PK" smtClean="0"/>
              <a:pPr/>
              <a:t>9</a:t>
            </a:fld>
            <a:endParaRPr lang="en-PK" dirty="0"/>
          </a:p>
        </p:txBody>
      </p:sp>
      <p:sp>
        <p:nvSpPr>
          <p:cNvPr id="4" name="مستطيل: زوايا مستديرة 3">
            <a:extLst>
              <a:ext uri="{FF2B5EF4-FFF2-40B4-BE49-F238E27FC236}">
                <a16:creationId xmlns:a16="http://schemas.microsoft.com/office/drawing/2014/main" id="{7A71FFCF-FC51-5318-D5B5-762C3751317A}"/>
              </a:ext>
            </a:extLst>
          </p:cNvPr>
          <p:cNvSpPr/>
          <p:nvPr/>
        </p:nvSpPr>
        <p:spPr>
          <a:xfrm>
            <a:off x="9653452" y="2368249"/>
            <a:ext cx="1737360" cy="283464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dirty="0">
                <a:solidFill>
                  <a:srgbClr val="FEAE03"/>
                </a:solidFill>
              </a:rPr>
              <a:t>رابعاً: </a:t>
            </a:r>
            <a:r>
              <a:rPr lang="ar-SA" sz="2400" dirty="0"/>
              <a:t>الآيات المكية في السور المدنية</a:t>
            </a:r>
          </a:p>
        </p:txBody>
      </p:sp>
      <p:sp>
        <p:nvSpPr>
          <p:cNvPr id="5" name="سهم: بشكل رتبة عسكرية 4">
            <a:extLst>
              <a:ext uri="{FF2B5EF4-FFF2-40B4-BE49-F238E27FC236}">
                <a16:creationId xmlns:a16="http://schemas.microsoft.com/office/drawing/2014/main" id="{8A5DFC6F-67F8-492F-CCFB-136EE9D33CC9}"/>
              </a:ext>
            </a:extLst>
          </p:cNvPr>
          <p:cNvSpPr/>
          <p:nvPr/>
        </p:nvSpPr>
        <p:spPr>
          <a:xfrm rot="5400000">
            <a:off x="9871408" y="557591"/>
            <a:ext cx="832490"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6" name="مربع نص 5">
            <a:extLst>
              <a:ext uri="{FF2B5EF4-FFF2-40B4-BE49-F238E27FC236}">
                <a16:creationId xmlns:a16="http://schemas.microsoft.com/office/drawing/2014/main" id="{65336080-63DA-7ADF-CFBF-935B51BC6349}"/>
              </a:ext>
            </a:extLst>
          </p:cNvPr>
          <p:cNvSpPr txBox="1"/>
          <p:nvPr/>
        </p:nvSpPr>
        <p:spPr>
          <a:xfrm>
            <a:off x="10094176" y="546882"/>
            <a:ext cx="380232" cy="646331"/>
          </a:xfrm>
          <a:prstGeom prst="rect">
            <a:avLst/>
          </a:prstGeom>
          <a:noFill/>
        </p:spPr>
        <p:txBody>
          <a:bodyPr wrap="none" rtlCol="1">
            <a:spAutoFit/>
          </a:bodyPr>
          <a:lstStyle/>
          <a:p>
            <a:r>
              <a:rPr lang="ar-SA" sz="3600" dirty="0"/>
              <a:t>2</a:t>
            </a:r>
          </a:p>
        </p:txBody>
      </p:sp>
      <p:sp>
        <p:nvSpPr>
          <p:cNvPr id="7" name="مستطيل: زوايا مستديرة 6">
            <a:extLst>
              <a:ext uri="{FF2B5EF4-FFF2-40B4-BE49-F238E27FC236}">
                <a16:creationId xmlns:a16="http://schemas.microsoft.com/office/drawing/2014/main" id="{A0B9F732-EE9F-541A-15EB-DAD31A7B5A3A}"/>
              </a:ext>
            </a:extLst>
          </p:cNvPr>
          <p:cNvSpPr/>
          <p:nvPr/>
        </p:nvSpPr>
        <p:spPr>
          <a:xfrm>
            <a:off x="2364377" y="2403565"/>
            <a:ext cx="7093132" cy="2834639"/>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لا يُقصد بوصف السورة بأنها مكية أو مدنية أنها بأجمعها كذلك، فقد يكون في المكية بعض آيات مدنية، وفي المدنية بعض آيات مكية، ولكنه وصف أغلبي حسب أكثر آياتها، ولذا يأتي في التسمية: سورة كذا مكية إلا آية كذا فإنها مدنية، وسورة كذا مدنية إلا آية كذا فإنها مكية - كما نجد ذلك في المصاحف.</a:t>
            </a:r>
          </a:p>
          <a:p>
            <a:pPr algn="ctr"/>
            <a:r>
              <a:rPr lang="ar-SA" sz="2400" dirty="0"/>
              <a:t>ومن أمثلة الآيات المكية في السور المدنية "سورة الأنفال" مدنية، واستثنى منها كثير من العلماء قوله تعالى: </a:t>
            </a:r>
            <a:r>
              <a:rPr lang="ar-SA" sz="2400" dirty="0">
                <a:solidFill>
                  <a:srgbClr val="416F8B"/>
                </a:solidFill>
              </a:rPr>
              <a:t>{وَإِذْ يَمْكُرُ بِكَ الَّذِينَ كَفَرُوا لِيُثْبِتُوكَ أَوْ يَقْتُلُوكَ أَوْ يُخْرِجُوكَ وَيَمْكُرُونَ وَيَمْكُرُ اللَّهُ وَاللَّهُ خَيْرُ الْمَاكِرِينَ}.</a:t>
            </a:r>
          </a:p>
        </p:txBody>
      </p:sp>
    </p:spTree>
    <p:extLst>
      <p:ext uri="{BB962C8B-B14F-4D97-AF65-F5344CB8AC3E}">
        <p14:creationId xmlns:p14="http://schemas.microsoft.com/office/powerpoint/2010/main" val="45903236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 Course Slide Template 2022" id="{C51BB78B-AA5E-B14E-8BE8-18F29BC90FAD}" vid="{7A69164C-37E0-4B42-98F7-83DCF00919F4}"/>
    </a:ext>
  </a:extLst>
</a:theme>
</file>

<file path=ppt/theme/theme2.xml><?xml version="1.0" encoding="utf-8"?>
<a:theme xmlns:a="http://schemas.openxmlformats.org/drawingml/2006/main" name="Custom Design">
  <a:themeElements>
    <a:clrScheme name="seak">
      <a:dk1>
        <a:srgbClr val="000000"/>
      </a:dk1>
      <a:lt1>
        <a:srgbClr val="FFFFFF"/>
      </a:lt1>
      <a:dk2>
        <a:srgbClr val="416F8B"/>
      </a:dk2>
      <a:lt2>
        <a:srgbClr val="FFFFFF"/>
      </a:lt2>
      <a:accent1>
        <a:srgbClr val="FEAE03"/>
      </a:accent1>
      <a:accent2>
        <a:srgbClr val="416F8B"/>
      </a:accent2>
      <a:accent3>
        <a:srgbClr val="FFFFFF"/>
      </a:accent3>
      <a:accent4>
        <a:srgbClr val="000000"/>
      </a:accent4>
      <a:accent5>
        <a:srgbClr val="5B9BD5"/>
      </a:accent5>
      <a:accent6>
        <a:srgbClr val="70AD47"/>
      </a:accent6>
      <a:hlink>
        <a:srgbClr val="0563C1"/>
      </a:hlink>
      <a:folHlink>
        <a:srgbClr val="954F72"/>
      </a:folHlink>
    </a:clrScheme>
    <a:fontScheme name="مخصص 2">
      <a:majorFont>
        <a:latin typeface="Calibri Light"/>
        <a:ea typeface=""/>
        <a:cs typeface="Sakkal Majalla"/>
      </a:majorFont>
      <a:minorFont>
        <a:latin typeface="Calibri"/>
        <a:ea typeface=""/>
        <a:cs typeface="Sakkal Majall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 Course Slide Template 2022" id="{C51BB78B-AA5E-B14E-8BE8-18F29BC90FAD}" vid="{510E8704-D451-8A40-877F-9B82752900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إفاضة الأنوار - الشيخ الدكتور باسم عيتاني - 01</Template>
  <TotalTime>2647</TotalTime>
  <Words>1559</Words>
  <Application>Microsoft Office PowerPoint</Application>
  <PresentationFormat>شاشة عريضة</PresentationFormat>
  <Paragraphs>113</Paragraphs>
  <Slides>12</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12</vt:i4>
      </vt:variant>
    </vt:vector>
  </HeadingPairs>
  <TitlesOfParts>
    <vt:vector size="21" baseType="lpstr">
      <vt:lpstr>arial</vt:lpstr>
      <vt:lpstr>arial</vt:lpstr>
      <vt:lpstr>Calibri</vt:lpstr>
      <vt:lpstr>Dubai</vt:lpstr>
      <vt:lpstr>Libre Baskerville</vt:lpstr>
      <vt:lpstr>Nunito Sans</vt:lpstr>
      <vt:lpstr>Sakkal Majalla</vt:lpstr>
      <vt:lpstr>نسق Office</vt:lpstr>
      <vt:lpstr>Custom Design</vt:lpstr>
      <vt:lpstr>مباحث في علوم القرآن </vt:lpstr>
      <vt:lpstr>‌‌كيفية وحي المَلَكِ إلى الرسول</vt:lpstr>
      <vt:lpstr>‌‌شُبَهُ الجاحدين على الوحي</vt:lpstr>
      <vt:lpstr>‌‌شُبَهُ الجاحدين على الوحي</vt:lpstr>
      <vt:lpstr>‌‌شُبَهُ الجاحدين على الوحي</vt:lpstr>
      <vt:lpstr>‌‌المكي والمدني</vt:lpstr>
      <vt:lpstr>عناية العلماء بالمكي والمدني</vt:lpstr>
      <vt:lpstr>أمثلة متعلقة بالمكي والمدني</vt:lpstr>
      <vt:lpstr>أمثلة متعلقة بالمكي والمدني</vt:lpstr>
      <vt:lpstr>أمثلة متعلقة بالمكي والمدني</vt:lpstr>
      <vt:lpstr>أمثلة متعلقة بالمكي والمدني</vt:lpstr>
      <vt:lpstr>أمثلة متعلقة بالمكي والمدني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إضافة الأنوار في إضاءة أصول المنار</dc:title>
  <dc:creator>90553</dc:creator>
  <cp:lastModifiedBy>Anas Almusa</cp:lastModifiedBy>
  <cp:revision>112</cp:revision>
  <dcterms:created xsi:type="dcterms:W3CDTF">2022-06-01T07:12:53Z</dcterms:created>
  <dcterms:modified xsi:type="dcterms:W3CDTF">2023-10-10T19:17:17Z</dcterms:modified>
</cp:coreProperties>
</file>